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2"/>
  </p:notesMasterIdLst>
  <p:handoutMasterIdLst>
    <p:handoutMasterId r:id="rId23"/>
  </p:handoutMasterIdLst>
  <p:sldIdLst>
    <p:sldId id="444" r:id="rId2"/>
    <p:sldId id="257" r:id="rId3"/>
    <p:sldId id="582" r:id="rId4"/>
    <p:sldId id="538" r:id="rId5"/>
    <p:sldId id="667" r:id="rId6"/>
    <p:sldId id="656" r:id="rId7"/>
    <p:sldId id="664" r:id="rId8"/>
    <p:sldId id="657" r:id="rId9"/>
    <p:sldId id="665" r:id="rId10"/>
    <p:sldId id="674" r:id="rId11"/>
    <p:sldId id="630" r:id="rId12"/>
    <p:sldId id="603" r:id="rId13"/>
    <p:sldId id="666" r:id="rId14"/>
    <p:sldId id="671" r:id="rId15"/>
    <p:sldId id="672" r:id="rId16"/>
    <p:sldId id="673" r:id="rId17"/>
    <p:sldId id="625" r:id="rId18"/>
    <p:sldId id="293" r:id="rId19"/>
    <p:sldId id="404" r:id="rId20"/>
    <p:sldId id="303" r:id="rId21"/>
  </p:sldIdLst>
  <p:sldSz cx="9144000" cy="6858000" type="screen4x3"/>
  <p:notesSz cx="7010400" cy="9296400"/>
  <p:defaultTex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b="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b="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b="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b="1"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32756"/>
  </p:normalViewPr>
  <p:slideViewPr>
    <p:cSldViewPr>
      <p:cViewPr varScale="1">
        <p:scale>
          <a:sx n="33" d="100"/>
          <a:sy n="33" d="100"/>
        </p:scale>
        <p:origin x="3360"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63" d="100"/>
          <a:sy n="63" d="100"/>
        </p:scale>
        <p:origin x="-1974"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0DC23CA4-EF5F-994C-AE67-E0BE16272EDB}"/>
              </a:ext>
            </a:extLst>
          </p:cNvPr>
          <p:cNvSpPr>
            <a:spLocks noGrp="1" noChangeArrowheads="1"/>
          </p:cNvSpPr>
          <p:nvPr>
            <p:ph type="hdr" sz="quarter"/>
          </p:nvPr>
        </p:nvSpPr>
        <p:spPr bwMode="auto">
          <a:xfrm>
            <a:off x="0" y="0"/>
            <a:ext cx="3038475" cy="465138"/>
          </a:xfrm>
          <a:prstGeom prst="rect">
            <a:avLst/>
          </a:prstGeom>
          <a:noFill/>
          <a:ln>
            <a:noFill/>
          </a:ln>
          <a:effectLst/>
          <a:extLst>
            <a:ext uri="{FAA26D3D-D897-4be2-8F04-BA451C77F1D7}"/>
            <a:ext uri="{909E8E84-426E-40dd-AFC4-6F175D3DCCD1}"/>
            <a:ext uri="{91240B29-F687-4f45-9708-019B960494DF}"/>
            <a:ext uri="{AF507438-7753-43e0-B8FC-AC1667EBCBE1}"/>
          </a:extLst>
        </p:spPr>
        <p:txBody>
          <a:bodyPr vert="horz" wrap="square" lIns="93177" tIns="46589" rIns="93177" bIns="46589" numCol="1" anchor="t" anchorCtr="0" compatLnSpc="1">
            <a:prstTxWarp prst="textNoShape">
              <a:avLst/>
            </a:prstTxWarp>
          </a:bodyPr>
          <a:lstStyle>
            <a:lvl1pPr algn="l" defTabSz="931863">
              <a:defRPr sz="1200" b="0">
                <a:effectLst/>
                <a:latin typeface="Arial" charset="0"/>
                <a:ea typeface="ＭＳ Ｐゴシック" charset="0"/>
                <a:cs typeface="+mn-cs"/>
              </a:defRPr>
            </a:lvl1pPr>
          </a:lstStyle>
          <a:p>
            <a:pPr>
              <a:defRPr/>
            </a:pPr>
            <a:endParaRPr lang="en-US"/>
          </a:p>
        </p:txBody>
      </p:sp>
      <p:sp>
        <p:nvSpPr>
          <p:cNvPr id="39939" name="Rectangle 3">
            <a:extLst>
              <a:ext uri="{FF2B5EF4-FFF2-40B4-BE49-F238E27FC236}">
                <a16:creationId xmlns:a16="http://schemas.microsoft.com/office/drawing/2014/main" id="{818D53C6-E637-F847-BC3D-6887B058BDCE}"/>
              </a:ext>
            </a:extLst>
          </p:cNvPr>
          <p:cNvSpPr>
            <a:spLocks noGrp="1" noChangeArrowheads="1"/>
          </p:cNvSpPr>
          <p:nvPr>
            <p:ph type="dt" sz="quarter" idx="1"/>
          </p:nvPr>
        </p:nvSpPr>
        <p:spPr bwMode="auto">
          <a:xfrm>
            <a:off x="3971925" y="0"/>
            <a:ext cx="3038475" cy="465138"/>
          </a:xfrm>
          <a:prstGeom prst="rect">
            <a:avLst/>
          </a:prstGeom>
          <a:noFill/>
          <a:ln>
            <a:noFill/>
          </a:ln>
          <a:effectLst/>
          <a:extLst>
            <a:ext uri="{FAA26D3D-D897-4be2-8F04-BA451C77F1D7}"/>
            <a:ext uri="{909E8E84-426E-40dd-AFC4-6F175D3DCCD1}"/>
            <a:ext uri="{91240B29-F687-4f45-9708-019B960494DF}"/>
            <a:ext uri="{AF507438-7753-43e0-B8FC-AC1667EBCBE1}"/>
          </a:extLst>
        </p:spPr>
        <p:txBody>
          <a:bodyPr vert="horz" wrap="square" lIns="93177" tIns="46589" rIns="93177" bIns="46589" numCol="1" anchor="t" anchorCtr="0" compatLnSpc="1">
            <a:prstTxWarp prst="textNoShape">
              <a:avLst/>
            </a:prstTxWarp>
          </a:bodyPr>
          <a:lstStyle>
            <a:lvl1pPr algn="r" defTabSz="931863">
              <a:defRPr sz="1200" b="0">
                <a:effectLst/>
                <a:latin typeface="Arial" charset="0"/>
                <a:ea typeface="ＭＳ Ｐゴシック" charset="0"/>
                <a:cs typeface="+mn-cs"/>
              </a:defRPr>
            </a:lvl1pPr>
          </a:lstStyle>
          <a:p>
            <a:pPr>
              <a:defRPr/>
            </a:pPr>
            <a:endParaRPr lang="en-US"/>
          </a:p>
        </p:txBody>
      </p:sp>
      <p:sp>
        <p:nvSpPr>
          <p:cNvPr id="39940" name="Rectangle 4">
            <a:extLst>
              <a:ext uri="{FF2B5EF4-FFF2-40B4-BE49-F238E27FC236}">
                <a16:creationId xmlns:a16="http://schemas.microsoft.com/office/drawing/2014/main" id="{F77F3B41-A567-914C-9952-97B68C7977DA}"/>
              </a:ext>
            </a:extLst>
          </p:cNvPr>
          <p:cNvSpPr>
            <a:spLocks noGrp="1" noChangeArrowheads="1"/>
          </p:cNvSpPr>
          <p:nvPr>
            <p:ph type="ftr" sz="quarter" idx="2"/>
          </p:nvPr>
        </p:nvSpPr>
        <p:spPr bwMode="auto">
          <a:xfrm>
            <a:off x="0" y="8831263"/>
            <a:ext cx="3038475" cy="465137"/>
          </a:xfrm>
          <a:prstGeom prst="rect">
            <a:avLst/>
          </a:prstGeom>
          <a:noFill/>
          <a:ln>
            <a:noFill/>
          </a:ln>
          <a:effectLst/>
          <a:extLst>
            <a:ext uri="{FAA26D3D-D897-4be2-8F04-BA451C77F1D7}"/>
            <a:ext uri="{909E8E84-426E-40dd-AFC4-6F175D3DCCD1}"/>
            <a:ext uri="{91240B29-F687-4f45-9708-019B960494DF}"/>
            <a:ext uri="{AF507438-7753-43e0-B8FC-AC1667EBCBE1}"/>
          </a:extLst>
        </p:spPr>
        <p:txBody>
          <a:bodyPr vert="horz" wrap="square" lIns="93177" tIns="46589" rIns="93177" bIns="46589" numCol="1" anchor="b" anchorCtr="0" compatLnSpc="1">
            <a:prstTxWarp prst="textNoShape">
              <a:avLst/>
            </a:prstTxWarp>
          </a:bodyPr>
          <a:lstStyle>
            <a:lvl1pPr algn="l" defTabSz="931863">
              <a:defRPr sz="1200" b="0">
                <a:effectLst/>
                <a:latin typeface="Arial" charset="0"/>
                <a:ea typeface="ＭＳ Ｐゴシック" charset="0"/>
                <a:cs typeface="+mn-cs"/>
              </a:defRPr>
            </a:lvl1pPr>
          </a:lstStyle>
          <a:p>
            <a:pPr>
              <a:defRPr/>
            </a:pPr>
            <a:endParaRPr lang="en-US"/>
          </a:p>
        </p:txBody>
      </p:sp>
      <p:sp>
        <p:nvSpPr>
          <p:cNvPr id="39941" name="Rectangle 5">
            <a:extLst>
              <a:ext uri="{FF2B5EF4-FFF2-40B4-BE49-F238E27FC236}">
                <a16:creationId xmlns:a16="http://schemas.microsoft.com/office/drawing/2014/main" id="{5C08312B-94AD-8641-8086-D7F639C2944C}"/>
              </a:ext>
            </a:extLst>
          </p:cNvPr>
          <p:cNvSpPr>
            <a:spLocks noGrp="1" noChangeArrowheads="1"/>
          </p:cNvSpPr>
          <p:nvPr>
            <p:ph type="sldNum" sz="quarter" idx="3"/>
          </p:nvPr>
        </p:nvSpPr>
        <p:spPr bwMode="auto">
          <a:xfrm>
            <a:off x="3971925" y="8831263"/>
            <a:ext cx="3038475" cy="465137"/>
          </a:xfrm>
          <a:prstGeom prst="rect">
            <a:avLst/>
          </a:prstGeom>
          <a:noFill/>
          <a:ln>
            <a:noFill/>
          </a:ln>
          <a:effectLst/>
          <a:extLst>
            <a:ext uri="{FAA26D3D-D897-4be2-8F04-BA451C77F1D7}"/>
            <a:ext uri="{909E8E84-426E-40dd-AFC4-6F175D3DCCD1}"/>
            <a:ext uri="{91240B29-F687-4f45-9708-019B960494DF}"/>
            <a:ext uri="{AF507438-7753-43e0-B8FC-AC1667EBCBE1}"/>
          </a:extLst>
        </p:spPr>
        <p:txBody>
          <a:bodyPr vert="horz" wrap="square" lIns="93177" tIns="46589" rIns="93177" bIns="46589" numCol="1" anchor="b" anchorCtr="0" compatLnSpc="1">
            <a:prstTxWarp prst="textNoShape">
              <a:avLst/>
            </a:prstTxWarp>
          </a:bodyPr>
          <a:lstStyle>
            <a:lvl1pPr algn="r" defTabSz="931863">
              <a:defRPr sz="1200" b="0">
                <a:latin typeface="Arial" charset="0"/>
                <a:ea typeface="ＭＳ Ｐゴシック" charset="-128"/>
              </a:defRPr>
            </a:lvl1pPr>
          </a:lstStyle>
          <a:p>
            <a:pPr>
              <a:defRPr/>
            </a:pPr>
            <a:fld id="{B275C577-D643-7143-8435-E4DF3C8A27CE}" type="slidenum">
              <a:rPr lang="en-US" altLang="x-none"/>
              <a:pPr>
                <a:defRPr/>
              </a:pPr>
              <a:t>‹#›</a:t>
            </a:fld>
            <a:endParaRPr lang="en-US" altLang="x-non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DC28B27F-75FB-9645-9811-262D4DBF9ADF}"/>
              </a:ext>
            </a:extLst>
          </p:cNvPr>
          <p:cNvSpPr>
            <a:spLocks noGrp="1" noChangeArrowheads="1"/>
          </p:cNvSpPr>
          <p:nvPr>
            <p:ph type="hdr" sz="quarter"/>
          </p:nvPr>
        </p:nvSpPr>
        <p:spPr bwMode="auto">
          <a:xfrm>
            <a:off x="0" y="0"/>
            <a:ext cx="3038475" cy="465138"/>
          </a:xfrm>
          <a:prstGeom prst="rect">
            <a:avLst/>
          </a:prstGeom>
          <a:noFill/>
          <a:ln>
            <a:noFill/>
          </a:ln>
          <a:effectLst/>
          <a:extLst>
            <a:ext uri="{FAA26D3D-D897-4be2-8F04-BA451C77F1D7}"/>
            <a:ext uri="{909E8E84-426E-40dd-AFC4-6F175D3DCCD1}"/>
            <a:ext uri="{91240B29-F687-4f45-9708-019B960494DF}"/>
            <a:ext uri="{AF507438-7753-43e0-B8FC-AC1667EBCBE1}"/>
          </a:extLst>
        </p:spPr>
        <p:txBody>
          <a:bodyPr vert="horz" wrap="square" lIns="93177" tIns="46589" rIns="93177" bIns="46589" numCol="1" anchor="t" anchorCtr="0" compatLnSpc="1">
            <a:prstTxWarp prst="textNoShape">
              <a:avLst/>
            </a:prstTxWarp>
          </a:bodyPr>
          <a:lstStyle>
            <a:lvl1pPr algn="l" defTabSz="931863">
              <a:defRPr sz="1200" b="0">
                <a:effectLst/>
                <a:latin typeface="Arial" charset="0"/>
                <a:ea typeface="ＭＳ Ｐゴシック" charset="0"/>
                <a:cs typeface="+mn-cs"/>
              </a:defRPr>
            </a:lvl1pPr>
          </a:lstStyle>
          <a:p>
            <a:pPr>
              <a:defRPr/>
            </a:pPr>
            <a:endParaRPr lang="en-US"/>
          </a:p>
        </p:txBody>
      </p:sp>
      <p:sp>
        <p:nvSpPr>
          <p:cNvPr id="103427" name="Rectangle 3">
            <a:extLst>
              <a:ext uri="{FF2B5EF4-FFF2-40B4-BE49-F238E27FC236}">
                <a16:creationId xmlns:a16="http://schemas.microsoft.com/office/drawing/2014/main" id="{42F5AEA9-0B9B-A04A-8D74-89F3BDF1BBF2}"/>
              </a:ext>
            </a:extLst>
          </p:cNvPr>
          <p:cNvSpPr>
            <a:spLocks noGrp="1" noChangeArrowheads="1"/>
          </p:cNvSpPr>
          <p:nvPr>
            <p:ph type="dt" idx="1"/>
          </p:nvPr>
        </p:nvSpPr>
        <p:spPr bwMode="auto">
          <a:xfrm>
            <a:off x="3970338" y="0"/>
            <a:ext cx="3038475" cy="465138"/>
          </a:xfrm>
          <a:prstGeom prst="rect">
            <a:avLst/>
          </a:prstGeom>
          <a:noFill/>
          <a:ln>
            <a:noFill/>
          </a:ln>
          <a:effectLst/>
          <a:extLst>
            <a:ext uri="{FAA26D3D-D897-4be2-8F04-BA451C77F1D7}"/>
            <a:ext uri="{909E8E84-426E-40dd-AFC4-6F175D3DCCD1}"/>
            <a:ext uri="{91240B29-F687-4f45-9708-019B960494DF}"/>
            <a:ext uri="{AF507438-7753-43e0-B8FC-AC1667EBCBE1}"/>
          </a:extLst>
        </p:spPr>
        <p:txBody>
          <a:bodyPr vert="horz" wrap="square" lIns="93177" tIns="46589" rIns="93177" bIns="46589" numCol="1" anchor="t" anchorCtr="0" compatLnSpc="1">
            <a:prstTxWarp prst="textNoShape">
              <a:avLst/>
            </a:prstTxWarp>
          </a:bodyPr>
          <a:lstStyle>
            <a:lvl1pPr algn="r" defTabSz="931863">
              <a:defRPr sz="1200" b="0">
                <a:effectLst/>
                <a:latin typeface="Arial" charset="0"/>
                <a:ea typeface="ＭＳ Ｐゴシック" charset="0"/>
                <a:cs typeface="+mn-cs"/>
              </a:defRPr>
            </a:lvl1pPr>
          </a:lstStyle>
          <a:p>
            <a:pPr>
              <a:defRPr/>
            </a:pPr>
            <a:endParaRPr lang="en-US"/>
          </a:p>
        </p:txBody>
      </p:sp>
      <p:sp>
        <p:nvSpPr>
          <p:cNvPr id="13316" name="Rectangle 4">
            <a:extLst>
              <a:ext uri="{FF2B5EF4-FFF2-40B4-BE49-F238E27FC236}">
                <a16:creationId xmlns:a16="http://schemas.microsoft.com/office/drawing/2014/main" id="{8BCA8127-7AD3-7C40-B1DC-940E72FD9E93}"/>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9" name="Rectangle 5">
            <a:extLst>
              <a:ext uri="{FF2B5EF4-FFF2-40B4-BE49-F238E27FC236}">
                <a16:creationId xmlns:a16="http://schemas.microsoft.com/office/drawing/2014/main" id="{3BF1088B-1E6B-F549-80C9-B44C472FDBF4}"/>
              </a:ext>
            </a:extLst>
          </p:cNvPr>
          <p:cNvSpPr>
            <a:spLocks noGrp="1" noChangeArrowheads="1"/>
          </p:cNvSpPr>
          <p:nvPr>
            <p:ph type="body" sz="quarter" idx="3"/>
          </p:nvPr>
        </p:nvSpPr>
        <p:spPr bwMode="auto">
          <a:xfrm>
            <a:off x="701675" y="4416425"/>
            <a:ext cx="5607050" cy="4183063"/>
          </a:xfrm>
          <a:prstGeom prst="rect">
            <a:avLst/>
          </a:prstGeom>
          <a:noFill/>
          <a:ln>
            <a:noFill/>
          </a:ln>
          <a:effectLst/>
          <a:extLst>
            <a:ext uri="{FAA26D3D-D897-4be2-8F04-BA451C77F1D7}"/>
            <a:ext uri="{909E8E84-426E-40dd-AFC4-6F175D3DCCD1}"/>
            <a:ext uri="{91240B29-F687-4f45-9708-019B960494DF}"/>
            <a:ext uri="{AF507438-7753-43e0-B8FC-AC1667EBCBE1}"/>
          </a:ex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3430" name="Rectangle 6">
            <a:extLst>
              <a:ext uri="{FF2B5EF4-FFF2-40B4-BE49-F238E27FC236}">
                <a16:creationId xmlns:a16="http://schemas.microsoft.com/office/drawing/2014/main" id="{C6B2E1B6-4F4A-B140-A2D4-0550DA549257}"/>
              </a:ext>
            </a:extLst>
          </p:cNvPr>
          <p:cNvSpPr>
            <a:spLocks noGrp="1" noChangeArrowheads="1"/>
          </p:cNvSpPr>
          <p:nvPr>
            <p:ph type="ftr" sz="quarter" idx="4"/>
          </p:nvPr>
        </p:nvSpPr>
        <p:spPr bwMode="auto">
          <a:xfrm>
            <a:off x="0" y="8829675"/>
            <a:ext cx="3038475" cy="465138"/>
          </a:xfrm>
          <a:prstGeom prst="rect">
            <a:avLst/>
          </a:prstGeom>
          <a:noFill/>
          <a:ln>
            <a:noFill/>
          </a:ln>
          <a:effectLst/>
          <a:extLst>
            <a:ext uri="{FAA26D3D-D897-4be2-8F04-BA451C77F1D7}"/>
            <a:ext uri="{909E8E84-426E-40dd-AFC4-6F175D3DCCD1}"/>
            <a:ext uri="{91240B29-F687-4f45-9708-019B960494DF}"/>
            <a:ext uri="{AF507438-7753-43e0-B8FC-AC1667EBCBE1}"/>
          </a:extLst>
        </p:spPr>
        <p:txBody>
          <a:bodyPr vert="horz" wrap="square" lIns="93177" tIns="46589" rIns="93177" bIns="46589" numCol="1" anchor="b" anchorCtr="0" compatLnSpc="1">
            <a:prstTxWarp prst="textNoShape">
              <a:avLst/>
            </a:prstTxWarp>
          </a:bodyPr>
          <a:lstStyle>
            <a:lvl1pPr algn="l" defTabSz="931863">
              <a:defRPr sz="1200" b="0">
                <a:effectLst/>
                <a:latin typeface="Arial" charset="0"/>
                <a:ea typeface="ＭＳ Ｐゴシック" charset="0"/>
                <a:cs typeface="+mn-cs"/>
              </a:defRPr>
            </a:lvl1pPr>
          </a:lstStyle>
          <a:p>
            <a:pPr>
              <a:defRPr/>
            </a:pPr>
            <a:endParaRPr lang="en-US"/>
          </a:p>
        </p:txBody>
      </p:sp>
      <p:sp>
        <p:nvSpPr>
          <p:cNvPr id="103431" name="Rectangle 7">
            <a:extLst>
              <a:ext uri="{FF2B5EF4-FFF2-40B4-BE49-F238E27FC236}">
                <a16:creationId xmlns:a16="http://schemas.microsoft.com/office/drawing/2014/main" id="{7628A3E9-CC99-3E46-9C32-DCF54465B5DA}"/>
              </a:ext>
            </a:extLst>
          </p:cNvPr>
          <p:cNvSpPr>
            <a:spLocks noGrp="1" noChangeArrowheads="1"/>
          </p:cNvSpPr>
          <p:nvPr>
            <p:ph type="sldNum" sz="quarter" idx="5"/>
          </p:nvPr>
        </p:nvSpPr>
        <p:spPr bwMode="auto">
          <a:xfrm>
            <a:off x="3970338" y="8829675"/>
            <a:ext cx="3038475" cy="465138"/>
          </a:xfrm>
          <a:prstGeom prst="rect">
            <a:avLst/>
          </a:prstGeom>
          <a:noFill/>
          <a:ln>
            <a:noFill/>
          </a:ln>
          <a:effectLst/>
          <a:extLst>
            <a:ext uri="{FAA26D3D-D897-4be2-8F04-BA451C77F1D7}"/>
            <a:ext uri="{909E8E84-426E-40dd-AFC4-6F175D3DCCD1}"/>
            <a:ext uri="{91240B29-F687-4f45-9708-019B960494DF}"/>
            <a:ext uri="{AF507438-7753-43e0-B8FC-AC1667EBCBE1}"/>
          </a:extLst>
        </p:spPr>
        <p:txBody>
          <a:bodyPr vert="horz" wrap="square" lIns="93177" tIns="46589" rIns="93177" bIns="46589" numCol="1" anchor="b" anchorCtr="0" compatLnSpc="1">
            <a:prstTxWarp prst="textNoShape">
              <a:avLst/>
            </a:prstTxWarp>
          </a:bodyPr>
          <a:lstStyle>
            <a:lvl1pPr algn="r" defTabSz="931863">
              <a:defRPr sz="1200" b="0">
                <a:latin typeface="Arial" charset="0"/>
                <a:ea typeface="ＭＳ Ｐゴシック" charset="-128"/>
              </a:defRPr>
            </a:lvl1pPr>
          </a:lstStyle>
          <a:p>
            <a:pPr>
              <a:defRPr/>
            </a:pPr>
            <a:fld id="{4B174088-FD48-7A48-BA73-6BFA32024A75}" type="slidenum">
              <a:rPr lang="en-US" altLang="x-none"/>
              <a:pPr>
                <a:defRPr/>
              </a:pPr>
              <a:t>‹#›</a:t>
            </a:fld>
            <a:endParaRPr lang="en-US" altLang="x-non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1600C91F-722A-6144-87E8-8177650E999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b="1">
                <a:solidFill>
                  <a:schemeClr val="tx1"/>
                </a:solidFill>
                <a:latin typeface="Arial" panose="020B0604020202020204" pitchFamily="34" charset="0"/>
                <a:ea typeface="ＭＳ Ｐゴシック" panose="020B0600070205080204" pitchFamily="34" charset="-128"/>
              </a:defRPr>
            </a:lvl1pPr>
            <a:lvl2pPr marL="742950" indent="-285750" defTabSz="931863">
              <a:defRPr sz="2400" b="1">
                <a:solidFill>
                  <a:schemeClr val="tx1"/>
                </a:solidFill>
                <a:latin typeface="Arial" panose="020B0604020202020204" pitchFamily="34" charset="0"/>
                <a:ea typeface="ＭＳ Ｐゴシック" panose="020B0600070205080204" pitchFamily="34" charset="-128"/>
              </a:defRPr>
            </a:lvl2pPr>
            <a:lvl3pPr marL="1143000" indent="-228600" defTabSz="931863">
              <a:defRPr sz="2400" b="1">
                <a:solidFill>
                  <a:schemeClr val="tx1"/>
                </a:solidFill>
                <a:latin typeface="Arial" panose="020B0604020202020204" pitchFamily="34" charset="0"/>
                <a:ea typeface="ＭＳ Ｐゴシック" panose="020B0600070205080204" pitchFamily="34" charset="-128"/>
              </a:defRPr>
            </a:lvl3pPr>
            <a:lvl4pPr marL="1600200" indent="-228600" defTabSz="931863">
              <a:defRPr sz="2400" b="1">
                <a:solidFill>
                  <a:schemeClr val="tx1"/>
                </a:solidFill>
                <a:latin typeface="Arial" panose="020B0604020202020204" pitchFamily="34" charset="0"/>
                <a:ea typeface="ＭＳ Ｐゴシック" panose="020B0600070205080204" pitchFamily="34" charset="-128"/>
              </a:defRPr>
            </a:lvl4pPr>
            <a:lvl5pPr marL="2057400" indent="-228600" defTabSz="931863">
              <a:defRPr sz="2400" b="1">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A4D9EA4A-3836-DF4E-BEB6-AAA82A5A13E7}" type="slidenum">
              <a:rPr lang="en-US" altLang="en-US" sz="1200" b="0" smtClean="0"/>
              <a:pPr/>
              <a:t>1</a:t>
            </a:fld>
            <a:endParaRPr lang="en-US" altLang="en-US" sz="1200" b="0"/>
          </a:p>
        </p:txBody>
      </p:sp>
      <p:sp>
        <p:nvSpPr>
          <p:cNvPr id="16386" name="Rectangle 2">
            <a:extLst>
              <a:ext uri="{FF2B5EF4-FFF2-40B4-BE49-F238E27FC236}">
                <a16:creationId xmlns:a16="http://schemas.microsoft.com/office/drawing/2014/main" id="{68860B26-2938-414B-A26A-3CEA5CF53E5D}"/>
              </a:ext>
            </a:extLst>
          </p:cNvPr>
          <p:cNvSpPr>
            <a:spLocks noGrp="1" noRot="1" noChangeAspect="1" noChangeArrowheads="1" noTextEdit="1"/>
          </p:cNvSpPr>
          <p:nvPr>
            <p:ph type="sldImg"/>
          </p:nvPr>
        </p:nvSpPr>
        <p:spPr>
          <a:solidFill>
            <a:srgbClr val="FFFFFF"/>
          </a:solidFill>
          <a:ln/>
        </p:spPr>
      </p:sp>
      <p:sp>
        <p:nvSpPr>
          <p:cNvPr id="546819" name="Rectangle 3">
            <a:extLst>
              <a:ext uri="{FF2B5EF4-FFF2-40B4-BE49-F238E27FC236}">
                <a16:creationId xmlns:a16="http://schemas.microsoft.com/office/drawing/2014/main" id="{E7B40A55-B809-904C-855C-038FC692B583}"/>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en-US">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a:extLst>
              <a:ext uri="{FF2B5EF4-FFF2-40B4-BE49-F238E27FC236}">
                <a16:creationId xmlns:a16="http://schemas.microsoft.com/office/drawing/2014/main" id="{815E922D-1EE4-6446-A2E3-6744A55BFDA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b="1">
                <a:solidFill>
                  <a:schemeClr val="tx1"/>
                </a:solidFill>
                <a:latin typeface="Arial" panose="020B0604020202020204" pitchFamily="34" charset="0"/>
                <a:ea typeface="ＭＳ Ｐゴシック" panose="020B0600070205080204" pitchFamily="34" charset="-128"/>
              </a:defRPr>
            </a:lvl1pPr>
            <a:lvl2pPr marL="742950" indent="-285750" defTabSz="931863">
              <a:defRPr sz="2400" b="1">
                <a:solidFill>
                  <a:schemeClr val="tx1"/>
                </a:solidFill>
                <a:latin typeface="Arial" panose="020B0604020202020204" pitchFamily="34" charset="0"/>
                <a:ea typeface="ＭＳ Ｐゴシック" panose="020B0600070205080204" pitchFamily="34" charset="-128"/>
              </a:defRPr>
            </a:lvl2pPr>
            <a:lvl3pPr marL="1143000" indent="-228600" defTabSz="931863">
              <a:defRPr sz="2400" b="1">
                <a:solidFill>
                  <a:schemeClr val="tx1"/>
                </a:solidFill>
                <a:latin typeface="Arial" panose="020B0604020202020204" pitchFamily="34" charset="0"/>
                <a:ea typeface="ＭＳ Ｐゴシック" panose="020B0600070205080204" pitchFamily="34" charset="-128"/>
              </a:defRPr>
            </a:lvl3pPr>
            <a:lvl4pPr marL="1600200" indent="-228600" defTabSz="931863">
              <a:defRPr sz="2400" b="1">
                <a:solidFill>
                  <a:schemeClr val="tx1"/>
                </a:solidFill>
                <a:latin typeface="Arial" panose="020B0604020202020204" pitchFamily="34" charset="0"/>
                <a:ea typeface="ＭＳ Ｐゴシック" panose="020B0600070205080204" pitchFamily="34" charset="-128"/>
              </a:defRPr>
            </a:lvl4pPr>
            <a:lvl5pPr marL="2057400" indent="-228600" defTabSz="931863">
              <a:defRPr sz="2400" b="1">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747D3089-0671-FF4A-91B6-72F981F326E9}" type="slidenum">
              <a:rPr lang="en-US" altLang="en-US" sz="1200" b="0" smtClean="0"/>
              <a:pPr/>
              <a:t>10</a:t>
            </a:fld>
            <a:endParaRPr lang="en-US" altLang="en-US" sz="1200" b="0"/>
          </a:p>
        </p:txBody>
      </p:sp>
      <p:sp>
        <p:nvSpPr>
          <p:cNvPr id="24578" name="Rectangle 2">
            <a:extLst>
              <a:ext uri="{FF2B5EF4-FFF2-40B4-BE49-F238E27FC236}">
                <a16:creationId xmlns:a16="http://schemas.microsoft.com/office/drawing/2014/main" id="{B18E9119-1C6E-1F49-B417-D822743D5E49}"/>
              </a:ext>
            </a:extLst>
          </p:cNvPr>
          <p:cNvSpPr>
            <a:spLocks noGrp="1" noRot="1" noChangeAspect="1" noChangeArrowheads="1" noTextEdit="1"/>
          </p:cNvSpPr>
          <p:nvPr>
            <p:ph type="sldImg"/>
          </p:nvPr>
        </p:nvSpPr>
        <p:spPr>
          <a:ln/>
        </p:spPr>
      </p:sp>
      <p:sp>
        <p:nvSpPr>
          <p:cNvPr id="975875" name="Rectangle 3">
            <a:extLst>
              <a:ext uri="{FF2B5EF4-FFF2-40B4-BE49-F238E27FC236}">
                <a16:creationId xmlns:a16="http://schemas.microsoft.com/office/drawing/2014/main" id="{393779A5-FBF7-0D4A-8550-ACC34D47192F}"/>
              </a:ext>
            </a:extLst>
          </p:cNvPr>
          <p:cNvSpPr>
            <a:spLocks noGrp="1" noChangeArrowheads="1"/>
          </p:cNvSpPr>
          <p:nvPr>
            <p:ph type="body" idx="1"/>
          </p:nvPr>
        </p:nvSpPr>
        <p:spPr/>
        <p:txBody>
          <a:bodyPr/>
          <a:lstStyle/>
          <a:p>
            <a:r>
              <a:rPr lang="en-US" sz="1200" kern="1200" dirty="0">
                <a:solidFill>
                  <a:schemeClr val="tx1"/>
                </a:solidFill>
                <a:effectLst/>
                <a:latin typeface="Arial" charset="0"/>
                <a:ea typeface="ＭＳ Ｐゴシック" charset="0"/>
                <a:cs typeface="ＭＳ Ｐゴシック" charset="0"/>
              </a:rPr>
              <a:t>D. Useful financial information is comparable. </a:t>
            </a:r>
          </a:p>
          <a:p>
            <a:pPr lvl="1"/>
            <a:r>
              <a:rPr lang="en-US" sz="1200" kern="1200" dirty="0">
                <a:solidFill>
                  <a:schemeClr val="tx1"/>
                </a:solidFill>
                <a:effectLst/>
                <a:latin typeface="Arial" charset="0"/>
                <a:ea typeface="ＭＳ Ｐゴシック" charset="0"/>
                <a:cs typeface="ＭＳ Ｐゴシック" charset="0"/>
              </a:rPr>
              <a:t>1. Users must be able to compare current financial information to past financial information. </a:t>
            </a:r>
          </a:p>
          <a:p>
            <a:pPr lvl="2"/>
            <a:r>
              <a:rPr lang="en-US" sz="1200" kern="1200" dirty="0">
                <a:solidFill>
                  <a:schemeClr val="tx1"/>
                </a:solidFill>
                <a:effectLst/>
                <a:latin typeface="Arial" charset="0"/>
                <a:ea typeface="ＭＳ Ｐゴシック" charset="0"/>
                <a:cs typeface="ＭＳ Ｐゴシック" charset="0"/>
              </a:rPr>
              <a:t>a. If they can’t, it’s impossible to see what financial changes have occurred in the business, either positive or negative. </a:t>
            </a:r>
          </a:p>
          <a:p>
            <a:pPr lvl="2"/>
            <a:r>
              <a:rPr lang="en-US" sz="1200" kern="1200" dirty="0">
                <a:solidFill>
                  <a:schemeClr val="tx1"/>
                </a:solidFill>
                <a:effectLst/>
                <a:latin typeface="Arial" charset="0"/>
                <a:ea typeface="ＭＳ Ｐゴシック" charset="0"/>
                <a:cs typeface="ＭＳ Ｐゴシック" charset="0"/>
              </a:rPr>
              <a:t>b. The same principle applies to your own life in many ways. </a:t>
            </a:r>
          </a:p>
          <a:p>
            <a:pPr lvl="2"/>
            <a:r>
              <a:rPr lang="en-US" sz="1200" kern="1200" dirty="0">
                <a:solidFill>
                  <a:schemeClr val="tx1"/>
                </a:solidFill>
                <a:effectLst/>
                <a:latin typeface="Arial" charset="0"/>
                <a:ea typeface="ＭＳ Ｐゴシック" charset="0"/>
                <a:cs typeface="ＭＳ Ｐゴシック" charset="0"/>
              </a:rPr>
              <a:t>c. Example: </a:t>
            </a:r>
          </a:p>
          <a:p>
            <a:pPr lvl="3"/>
            <a:r>
              <a:rPr lang="en-US" sz="1200" kern="1200" dirty="0">
                <a:solidFill>
                  <a:schemeClr val="tx1"/>
                </a:solidFill>
                <a:effectLst/>
                <a:latin typeface="Arial" charset="0"/>
                <a:ea typeface="ＭＳ Ｐゴシック" charset="0"/>
                <a:cs typeface="ＭＳ Ｐゴシック" charset="0"/>
              </a:rPr>
              <a:t>1) If you don’t have access to your basketball stats from last season, how can you know if you’ve done any better this year? </a:t>
            </a:r>
          </a:p>
          <a:p>
            <a:pPr lvl="3"/>
            <a:r>
              <a:rPr lang="en-US" sz="1200" kern="1200" dirty="0">
                <a:solidFill>
                  <a:schemeClr val="tx1"/>
                </a:solidFill>
                <a:effectLst/>
                <a:latin typeface="Arial" charset="0"/>
                <a:ea typeface="ＭＳ Ｐゴシック" charset="0"/>
                <a:cs typeface="ＭＳ Ｐゴシック" charset="0"/>
              </a:rPr>
              <a:t>2) Or, what if last season’s stats were recorded using a completely different method or format? </a:t>
            </a:r>
          </a:p>
          <a:p>
            <a:pPr lvl="3"/>
            <a:r>
              <a:rPr lang="en-US" sz="1200" kern="1200" dirty="0">
                <a:solidFill>
                  <a:schemeClr val="tx1"/>
                </a:solidFill>
                <a:effectLst/>
                <a:latin typeface="Arial" charset="0"/>
                <a:ea typeface="ＭＳ Ｐゴシック" charset="0"/>
                <a:cs typeface="ＭＳ Ｐゴシック" charset="0"/>
              </a:rPr>
              <a:t>3) That would also make the comparison quite difficult. </a:t>
            </a:r>
          </a:p>
          <a:p>
            <a:pPr lvl="3"/>
            <a:endParaRPr lang="en-US" sz="1200" kern="1200" dirty="0">
              <a:solidFill>
                <a:schemeClr val="tx1"/>
              </a:solidFill>
              <a:effectLst/>
              <a:latin typeface="Arial" charset="0"/>
              <a:ea typeface="ＭＳ Ｐゴシック" charset="0"/>
              <a:cs typeface="ＭＳ Ｐゴシック" charset="0"/>
            </a:endParaRPr>
          </a:p>
          <a:p>
            <a:r>
              <a:rPr lang="en-US" sz="1200" b="1" i="1" kern="1200" dirty="0">
                <a:solidFill>
                  <a:schemeClr val="tx1"/>
                </a:solidFill>
                <a:effectLst/>
                <a:latin typeface="Arial" charset="0"/>
                <a:ea typeface="ＭＳ Ｐゴシック" charset="0"/>
                <a:cs typeface="ＭＳ Ｐゴシック" charset="0"/>
              </a:rPr>
              <a:t>DISCUSSION #5: </a:t>
            </a:r>
            <a:r>
              <a:rPr lang="en-US" sz="1200" i="1" kern="1200" dirty="0">
                <a:solidFill>
                  <a:schemeClr val="tx1"/>
                </a:solidFill>
                <a:effectLst/>
                <a:latin typeface="Arial" charset="0"/>
                <a:ea typeface="ＭＳ Ｐゴシック" charset="0"/>
                <a:cs typeface="ＭＳ Ｐゴシック" charset="0"/>
              </a:rPr>
              <a:t>Ask students to relate times they had difficulty comparing information because it was recorded using two different methods or formats. </a:t>
            </a:r>
          </a:p>
          <a:p>
            <a:endParaRPr lang="en-US" sz="1200" kern="1200" dirty="0">
              <a:solidFill>
                <a:schemeClr val="tx1"/>
              </a:solidFill>
              <a:effectLst/>
              <a:latin typeface="Arial" charset="0"/>
              <a:ea typeface="ＭＳ Ｐゴシック" charset="0"/>
              <a:cs typeface="ＭＳ Ｐゴシック" charset="0"/>
            </a:endParaRPr>
          </a:p>
          <a:p>
            <a:pPr lvl="1"/>
            <a:r>
              <a:rPr lang="en-US" sz="1200" kern="1200" dirty="0">
                <a:solidFill>
                  <a:schemeClr val="tx1"/>
                </a:solidFill>
                <a:effectLst/>
                <a:latin typeface="Arial" charset="0"/>
                <a:ea typeface="ＭＳ Ｐゴシック" charset="0"/>
                <a:cs typeface="ＭＳ Ｐゴシック" charset="0"/>
              </a:rPr>
              <a:t>2. A business’s financial information should also be comparable to data from similar businesses. </a:t>
            </a:r>
          </a:p>
          <a:p>
            <a:pPr lvl="2"/>
            <a:r>
              <a:rPr lang="en-US" sz="1200" kern="1200" dirty="0">
                <a:solidFill>
                  <a:schemeClr val="tx1"/>
                </a:solidFill>
                <a:effectLst/>
                <a:latin typeface="Arial" charset="0"/>
                <a:ea typeface="ＭＳ Ｐゴシック" charset="0"/>
                <a:cs typeface="ＭＳ Ｐゴシック" charset="0"/>
              </a:rPr>
              <a:t>a. Potential investors want to see how one company stacks up against another company in the same industry. </a:t>
            </a:r>
          </a:p>
          <a:p>
            <a:pPr lvl="2"/>
            <a:r>
              <a:rPr lang="en-US" sz="1200" kern="1200" dirty="0">
                <a:solidFill>
                  <a:schemeClr val="tx1"/>
                </a:solidFill>
                <a:effectLst/>
                <a:latin typeface="Arial" charset="0"/>
                <a:ea typeface="ＭＳ Ｐゴシック" charset="0"/>
                <a:cs typeface="ＭＳ Ｐゴシック" charset="0"/>
              </a:rPr>
              <a:t>b. Managers also want to know how their business is performing in relation to its competitors. </a:t>
            </a:r>
          </a:p>
          <a:p>
            <a:pPr lvl="2"/>
            <a:r>
              <a:rPr lang="en-US" sz="1200" kern="1200" dirty="0">
                <a:solidFill>
                  <a:schemeClr val="tx1"/>
                </a:solidFill>
                <a:effectLst/>
                <a:latin typeface="Arial" charset="0"/>
                <a:ea typeface="ＭＳ Ｐゴシック" charset="0"/>
                <a:cs typeface="ＭＳ Ｐゴシック" charset="0"/>
              </a:rPr>
              <a:t>c. Comparability is another reason businesses conform to widely accepted accounting standards—it provides across-the-board consistency that benefits everyone. </a:t>
            </a:r>
          </a:p>
          <a:p>
            <a:pPr>
              <a:defRPr/>
            </a:pPr>
            <a:endParaRPr lang="en-US" dirty="0">
              <a:cs typeface="+mn-cs"/>
            </a:endParaRPr>
          </a:p>
        </p:txBody>
      </p:sp>
    </p:spTree>
    <p:extLst>
      <p:ext uri="{BB962C8B-B14F-4D97-AF65-F5344CB8AC3E}">
        <p14:creationId xmlns:p14="http://schemas.microsoft.com/office/powerpoint/2010/main" val="2211233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a:extLst>
              <a:ext uri="{FF2B5EF4-FFF2-40B4-BE49-F238E27FC236}">
                <a16:creationId xmlns:a16="http://schemas.microsoft.com/office/drawing/2014/main" id="{264E990A-F36F-2E47-A79D-301ED96E6E9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b="1">
                <a:solidFill>
                  <a:schemeClr val="tx1"/>
                </a:solidFill>
                <a:latin typeface="Arial" panose="020B0604020202020204" pitchFamily="34" charset="0"/>
                <a:ea typeface="ＭＳ Ｐゴシック" panose="020B0600070205080204" pitchFamily="34" charset="-128"/>
              </a:defRPr>
            </a:lvl1pPr>
            <a:lvl2pPr marL="742950" indent="-285750" defTabSz="931863">
              <a:defRPr sz="2400" b="1">
                <a:solidFill>
                  <a:schemeClr val="tx1"/>
                </a:solidFill>
                <a:latin typeface="Arial" panose="020B0604020202020204" pitchFamily="34" charset="0"/>
                <a:ea typeface="ＭＳ Ｐゴシック" panose="020B0600070205080204" pitchFamily="34" charset="-128"/>
              </a:defRPr>
            </a:lvl2pPr>
            <a:lvl3pPr marL="1143000" indent="-228600" defTabSz="931863">
              <a:defRPr sz="2400" b="1">
                <a:solidFill>
                  <a:schemeClr val="tx1"/>
                </a:solidFill>
                <a:latin typeface="Arial" panose="020B0604020202020204" pitchFamily="34" charset="0"/>
                <a:ea typeface="ＭＳ Ｐゴシック" panose="020B0600070205080204" pitchFamily="34" charset="-128"/>
              </a:defRPr>
            </a:lvl3pPr>
            <a:lvl4pPr marL="1600200" indent="-228600" defTabSz="931863">
              <a:defRPr sz="2400" b="1">
                <a:solidFill>
                  <a:schemeClr val="tx1"/>
                </a:solidFill>
                <a:latin typeface="Arial" panose="020B0604020202020204" pitchFamily="34" charset="0"/>
                <a:ea typeface="ＭＳ Ｐゴシック" panose="020B0600070205080204" pitchFamily="34" charset="-128"/>
              </a:defRPr>
            </a:lvl4pPr>
            <a:lvl5pPr marL="2057400" indent="-228600" defTabSz="931863">
              <a:defRPr sz="2400" b="1">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FDB96C5E-0FE3-E044-AAE2-84FA9784BF8F}" type="slidenum">
              <a:rPr lang="en-US" altLang="en-US" sz="1200" b="0" smtClean="0"/>
              <a:pPr/>
              <a:t>11</a:t>
            </a:fld>
            <a:endParaRPr lang="en-US" altLang="en-US" sz="1200" b="0"/>
          </a:p>
        </p:txBody>
      </p:sp>
      <p:sp>
        <p:nvSpPr>
          <p:cNvPr id="40962" name="Rectangle 2">
            <a:extLst>
              <a:ext uri="{FF2B5EF4-FFF2-40B4-BE49-F238E27FC236}">
                <a16:creationId xmlns:a16="http://schemas.microsoft.com/office/drawing/2014/main" id="{5D82DB59-8F3A-6444-A529-9B6572AB4B88}"/>
              </a:ext>
            </a:extLst>
          </p:cNvPr>
          <p:cNvSpPr>
            <a:spLocks noGrp="1" noRot="1" noChangeAspect="1" noChangeArrowheads="1" noTextEdit="1"/>
          </p:cNvSpPr>
          <p:nvPr>
            <p:ph type="sldImg"/>
          </p:nvPr>
        </p:nvSpPr>
        <p:spPr>
          <a:ln/>
        </p:spPr>
      </p:sp>
      <p:sp>
        <p:nvSpPr>
          <p:cNvPr id="975875" name="Rectangle 3">
            <a:extLst>
              <a:ext uri="{FF2B5EF4-FFF2-40B4-BE49-F238E27FC236}">
                <a16:creationId xmlns:a16="http://schemas.microsoft.com/office/drawing/2014/main" id="{25E2577B-C7E2-5344-95CD-A550EA7936C9}"/>
              </a:ext>
            </a:extLst>
          </p:cNvPr>
          <p:cNvSpPr>
            <a:spLocks noGrp="1" noChangeArrowheads="1"/>
          </p:cNvSpPr>
          <p:nvPr>
            <p:ph type="body" idx="1"/>
          </p:nvPr>
        </p:nvSpPr>
        <p:spPr/>
        <p:txBody>
          <a:bodyPr/>
          <a:lstStyle/>
          <a:p>
            <a:pPr marL="171450" indent="-171450">
              <a:buFont typeface="Arial" panose="020B0604020202020204" pitchFamily="34" charset="0"/>
              <a:buChar char="•"/>
            </a:pPr>
            <a:r>
              <a:rPr lang="en-US" sz="1200" b="1" kern="1200" dirty="0">
                <a:solidFill>
                  <a:schemeClr val="tx1"/>
                </a:solidFill>
                <a:effectLst/>
                <a:latin typeface="Arial" charset="0"/>
                <a:ea typeface="ＭＳ Ｐゴシック" charset="0"/>
                <a:cs typeface="ＭＳ Ｐゴシック" charset="0"/>
              </a:rPr>
              <a:t>Even within the same set of accounting standards, there may be more than one acceptable way to “treat” (record and organize) a piece of financial information. </a:t>
            </a:r>
          </a:p>
          <a:p>
            <a:pPr marL="171450" indent="-171450">
              <a:buFont typeface="Arial" panose="020B0604020202020204" pitchFamily="34" charset="0"/>
              <a:buChar char="•"/>
            </a:pPr>
            <a:endParaRPr lang="en-US" sz="1200" kern="1200" dirty="0">
              <a:solidFill>
                <a:schemeClr val="tx1"/>
              </a:solidFill>
              <a:effectLst/>
              <a:latin typeface="Arial" charset="0"/>
              <a:ea typeface="ＭＳ Ｐゴシック" charset="0"/>
              <a:cs typeface="ＭＳ Ｐゴシック" charset="0"/>
            </a:endParaRPr>
          </a:p>
          <a:p>
            <a:r>
              <a:rPr lang="en-US" sz="1200" kern="1200" dirty="0">
                <a:solidFill>
                  <a:schemeClr val="tx1"/>
                </a:solidFill>
                <a:effectLst/>
                <a:latin typeface="Arial" charset="0"/>
                <a:ea typeface="ＭＳ Ｐゴシック" charset="0"/>
                <a:cs typeface="ＭＳ Ｐゴシック" charset="0"/>
              </a:rPr>
              <a:t>A. Example 1: </a:t>
            </a:r>
          </a:p>
          <a:p>
            <a:pPr lvl="1"/>
            <a:r>
              <a:rPr lang="en-US" sz="1200" kern="1200" dirty="0">
                <a:solidFill>
                  <a:schemeClr val="tx1"/>
                </a:solidFill>
                <a:effectLst/>
                <a:latin typeface="Arial" charset="0"/>
                <a:ea typeface="ＭＳ Ｐゴシック" charset="0"/>
                <a:cs typeface="ＭＳ Ｐゴシック" charset="0"/>
              </a:rPr>
              <a:t>1. You work for a marketing firm as a graphic designer. </a:t>
            </a:r>
          </a:p>
          <a:p>
            <a:pPr lvl="1"/>
            <a:r>
              <a:rPr lang="en-US" sz="1200" kern="1200" dirty="0">
                <a:solidFill>
                  <a:schemeClr val="tx1"/>
                </a:solidFill>
                <a:effectLst/>
                <a:latin typeface="Arial" charset="0"/>
                <a:ea typeface="ＭＳ Ｐゴシック" charset="0"/>
                <a:cs typeface="ＭＳ Ｐゴシック" charset="0"/>
              </a:rPr>
              <a:t>2. You make a $15 payment to a website that offers officially licensed sports graphics for 10 cents each. </a:t>
            </a:r>
          </a:p>
          <a:p>
            <a:pPr lvl="1"/>
            <a:r>
              <a:rPr lang="en-US" sz="1200" kern="1200" dirty="0">
                <a:solidFill>
                  <a:schemeClr val="tx1"/>
                </a:solidFill>
                <a:effectLst/>
                <a:latin typeface="Arial" charset="0"/>
                <a:ea typeface="ＭＳ Ｐゴシック" charset="0"/>
                <a:cs typeface="ＭＳ Ｐゴシック" charset="0"/>
              </a:rPr>
              <a:t>3. The company receives your money in one lump sum, but it will provide its service to you over a period of time (however long it takes you to download 150 graphics). </a:t>
            </a:r>
          </a:p>
          <a:p>
            <a:pPr lvl="1"/>
            <a:r>
              <a:rPr lang="en-US" sz="1200" kern="1200" dirty="0">
                <a:solidFill>
                  <a:schemeClr val="tx1"/>
                </a:solidFill>
                <a:effectLst/>
                <a:latin typeface="Arial" charset="0"/>
                <a:ea typeface="ＭＳ Ｐゴシック" charset="0"/>
                <a:cs typeface="ＭＳ Ｐゴシック" charset="0"/>
              </a:rPr>
              <a:t>4. The expenses involved in providing the service to you cost the company around $3. </a:t>
            </a:r>
          </a:p>
          <a:p>
            <a:pPr lvl="1"/>
            <a:r>
              <a:rPr lang="en-US" sz="1200" kern="1200" dirty="0">
                <a:solidFill>
                  <a:schemeClr val="tx1"/>
                </a:solidFill>
                <a:effectLst/>
                <a:latin typeface="Arial" charset="0"/>
                <a:ea typeface="ＭＳ Ｐゴシック" charset="0"/>
                <a:cs typeface="ＭＳ Ｐゴシック" charset="0"/>
              </a:rPr>
              <a:t>5. So, that’s $15 coming in and $3 going out. </a:t>
            </a:r>
          </a:p>
          <a:p>
            <a:pPr lvl="1"/>
            <a:r>
              <a:rPr lang="en-US" sz="1200" kern="1200" dirty="0">
                <a:solidFill>
                  <a:schemeClr val="tx1"/>
                </a:solidFill>
                <a:effectLst/>
                <a:latin typeface="Arial" charset="0"/>
                <a:ea typeface="ＭＳ Ｐゴシック" charset="0"/>
                <a:cs typeface="ＭＳ Ｐゴシック" charset="0"/>
              </a:rPr>
              <a:t>6. However, the $3 doesn’t go out at the exact same time the $15 comes in. </a:t>
            </a:r>
          </a:p>
          <a:p>
            <a:pPr lvl="1"/>
            <a:r>
              <a:rPr lang="en-US" sz="1200" kern="1200" dirty="0">
                <a:solidFill>
                  <a:schemeClr val="tx1"/>
                </a:solidFill>
                <a:effectLst/>
                <a:latin typeface="Arial" charset="0"/>
                <a:ea typeface="ＭＳ Ｐゴシック" charset="0"/>
                <a:cs typeface="ＭＳ Ｐゴシック" charset="0"/>
              </a:rPr>
              <a:t>7. The company can spend your money immediately if it wants to, but it must determine how to keep track of the expenses involved in providing the service to you so that they don’t become lost or hidden. </a:t>
            </a:r>
          </a:p>
          <a:p>
            <a:pPr lvl="1"/>
            <a:r>
              <a:rPr lang="en-US" sz="1200" kern="1200" dirty="0">
                <a:solidFill>
                  <a:schemeClr val="tx1"/>
                </a:solidFill>
                <a:effectLst/>
                <a:latin typeface="Arial" charset="0"/>
                <a:ea typeface="ＭＳ Ｐゴシック" charset="0"/>
                <a:cs typeface="ＭＳ Ｐゴシック" charset="0"/>
              </a:rPr>
              <a:t>8. There may be more than one acceptable way for tracking these expenses, but the important thing is to do it the same way </a:t>
            </a:r>
            <a:r>
              <a:rPr lang="en-US" sz="1200" i="1" kern="1200" dirty="0">
                <a:solidFill>
                  <a:schemeClr val="tx1"/>
                </a:solidFill>
                <a:effectLst/>
                <a:latin typeface="Arial" charset="0"/>
                <a:ea typeface="ＭＳ Ｐゴシック" charset="0"/>
                <a:cs typeface="ＭＳ Ｐゴシック" charset="0"/>
              </a:rPr>
              <a:t>every time</a:t>
            </a:r>
            <a:r>
              <a:rPr lang="en-US" sz="1200" kern="1200" dirty="0">
                <a:solidFill>
                  <a:schemeClr val="tx1"/>
                </a:solidFill>
                <a:effectLst/>
                <a:latin typeface="Arial" charset="0"/>
                <a:ea typeface="ＭＳ Ｐゴシック" charset="0"/>
                <a:cs typeface="ＭＳ Ｐゴシック" charset="0"/>
              </a:rPr>
              <a:t>. </a:t>
            </a:r>
          </a:p>
          <a:p>
            <a:r>
              <a:rPr lang="en-US" sz="1200" kern="1200" dirty="0">
                <a:solidFill>
                  <a:schemeClr val="tx1"/>
                </a:solidFill>
                <a:effectLst/>
                <a:latin typeface="Arial" charset="0"/>
                <a:ea typeface="ＭＳ Ｐゴシック" charset="0"/>
                <a:cs typeface="ＭＳ Ｐゴシック" charset="0"/>
              </a:rPr>
              <a:t>B. Example 2: </a:t>
            </a:r>
          </a:p>
          <a:p>
            <a:pPr lvl="1"/>
            <a:r>
              <a:rPr lang="en-US" sz="1200" kern="1200" dirty="0">
                <a:solidFill>
                  <a:schemeClr val="tx1"/>
                </a:solidFill>
                <a:effectLst/>
                <a:latin typeface="Arial" charset="0"/>
                <a:ea typeface="ＭＳ Ｐゴシック" charset="0"/>
                <a:cs typeface="ＭＳ Ｐゴシック" charset="0"/>
              </a:rPr>
              <a:t>1. You have a summer job babysitting your neighbors’ two children. </a:t>
            </a:r>
          </a:p>
          <a:p>
            <a:pPr lvl="1"/>
            <a:r>
              <a:rPr lang="en-US" sz="1200" kern="1200" dirty="0">
                <a:solidFill>
                  <a:schemeClr val="tx1"/>
                </a:solidFill>
                <a:effectLst/>
                <a:latin typeface="Arial" charset="0"/>
                <a:ea typeface="ＭＳ Ｐゴシック" charset="0"/>
                <a:cs typeface="ＭＳ Ｐゴシック" charset="0"/>
              </a:rPr>
              <a:t>2. At the beginning of each week, your neighbor gives you $100 in cash for the kids’ weekly expenses (pool, ice cream, etc.). </a:t>
            </a:r>
          </a:p>
          <a:p>
            <a:pPr lvl="1"/>
            <a:r>
              <a:rPr lang="en-US" sz="1200" kern="1200" dirty="0">
                <a:solidFill>
                  <a:schemeClr val="tx1"/>
                </a:solidFill>
                <a:effectLst/>
                <a:latin typeface="Arial" charset="0"/>
                <a:ea typeface="ＭＳ Ｐゴシック" charset="0"/>
                <a:cs typeface="ＭＳ Ｐゴシック" charset="0"/>
              </a:rPr>
              <a:t>3. It is your job to keep track of what you do with that $100. </a:t>
            </a:r>
          </a:p>
          <a:p>
            <a:pPr lvl="1"/>
            <a:r>
              <a:rPr lang="en-US" sz="1200" kern="1200" dirty="0">
                <a:solidFill>
                  <a:schemeClr val="tx1"/>
                </a:solidFill>
                <a:effectLst/>
                <a:latin typeface="Arial" charset="0"/>
                <a:ea typeface="ＭＳ Ｐゴシック" charset="0"/>
                <a:cs typeface="ＭＳ Ｐゴシック" charset="0"/>
              </a:rPr>
              <a:t>4. You might keep a little notebook where you jot down each expense. </a:t>
            </a:r>
          </a:p>
          <a:p>
            <a:pPr lvl="1"/>
            <a:r>
              <a:rPr lang="en-US" sz="1200" kern="1200" dirty="0">
                <a:solidFill>
                  <a:schemeClr val="tx1"/>
                </a:solidFill>
                <a:effectLst/>
                <a:latin typeface="Arial" charset="0"/>
                <a:ea typeface="ＭＳ Ｐゴシック" charset="0"/>
                <a:cs typeface="ＭＳ Ｐゴシック" charset="0"/>
              </a:rPr>
              <a:t>5. Or, you might put $20 in five different envelopes marked for each day of the week. </a:t>
            </a:r>
          </a:p>
          <a:p>
            <a:pPr lvl="1"/>
            <a:r>
              <a:rPr lang="en-US" sz="1200" kern="1200" dirty="0">
                <a:solidFill>
                  <a:schemeClr val="tx1"/>
                </a:solidFill>
                <a:effectLst/>
                <a:latin typeface="Arial" charset="0"/>
                <a:ea typeface="ＭＳ Ｐゴシック" charset="0"/>
                <a:cs typeface="ＭＳ Ｐゴシック" charset="0"/>
              </a:rPr>
              <a:t>6. However you treat the financial information, you should be consistent and careful so you don’t lose track. </a:t>
            </a:r>
          </a:p>
          <a:p>
            <a:pPr lvl="1"/>
            <a:endParaRPr lang="en-US" sz="1200" kern="1200" dirty="0">
              <a:solidFill>
                <a:schemeClr val="tx1"/>
              </a:solidFill>
              <a:effectLst/>
              <a:latin typeface="Arial" charset="0"/>
              <a:ea typeface="ＭＳ Ｐゴシック" charset="0"/>
              <a:cs typeface="ＭＳ Ｐゴシック" charset="0"/>
            </a:endParaRPr>
          </a:p>
          <a:p>
            <a:r>
              <a:rPr lang="en-US" sz="1200" b="1" i="1" kern="1200" dirty="0">
                <a:solidFill>
                  <a:schemeClr val="tx1"/>
                </a:solidFill>
                <a:effectLst/>
                <a:latin typeface="Arial" charset="0"/>
                <a:ea typeface="ＭＳ Ｐゴシック" charset="0"/>
                <a:cs typeface="ＭＳ Ｐゴシック" charset="0"/>
              </a:rPr>
              <a:t>DISCUSSION #6: </a:t>
            </a:r>
            <a:r>
              <a:rPr lang="en-US" sz="1200" i="1" kern="1200" dirty="0">
                <a:solidFill>
                  <a:schemeClr val="tx1"/>
                </a:solidFill>
                <a:effectLst/>
                <a:latin typeface="Arial" charset="0"/>
                <a:ea typeface="ＭＳ Ｐゴシック" charset="0"/>
                <a:cs typeface="ＭＳ Ｐゴシック" charset="0"/>
              </a:rPr>
              <a:t>Ask students if they can think of different ways they might “treat” a piece of their personal financial information. </a:t>
            </a:r>
          </a:p>
          <a:p>
            <a:endParaRPr lang="en-US" sz="1200" kern="1200" dirty="0">
              <a:solidFill>
                <a:schemeClr val="tx1"/>
              </a:solidFill>
              <a:effectLst/>
              <a:latin typeface="Arial" charset="0"/>
              <a:ea typeface="ＭＳ Ｐゴシック" charset="0"/>
              <a:cs typeface="ＭＳ Ｐゴシック" charset="0"/>
            </a:endParaRPr>
          </a:p>
          <a:p>
            <a:pPr>
              <a:defRPr/>
            </a:pPr>
            <a:endParaRPr lang="en-US" dirty="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a:extLst>
              <a:ext uri="{FF2B5EF4-FFF2-40B4-BE49-F238E27FC236}">
                <a16:creationId xmlns:a16="http://schemas.microsoft.com/office/drawing/2014/main" id="{9F8D5DCB-0FF2-D14B-AD96-88779E6E3BE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b="1">
                <a:solidFill>
                  <a:schemeClr val="tx1"/>
                </a:solidFill>
                <a:latin typeface="Arial" panose="020B0604020202020204" pitchFamily="34" charset="0"/>
                <a:ea typeface="ＭＳ Ｐゴシック" panose="020B0600070205080204" pitchFamily="34" charset="-128"/>
              </a:defRPr>
            </a:lvl1pPr>
            <a:lvl2pPr marL="742950" indent="-285750" defTabSz="931863">
              <a:defRPr sz="2400" b="1">
                <a:solidFill>
                  <a:schemeClr val="tx1"/>
                </a:solidFill>
                <a:latin typeface="Arial" panose="020B0604020202020204" pitchFamily="34" charset="0"/>
                <a:ea typeface="ＭＳ Ｐゴシック" panose="020B0600070205080204" pitchFamily="34" charset="-128"/>
              </a:defRPr>
            </a:lvl2pPr>
            <a:lvl3pPr marL="1143000" indent="-228600" defTabSz="931863">
              <a:defRPr sz="2400" b="1">
                <a:solidFill>
                  <a:schemeClr val="tx1"/>
                </a:solidFill>
                <a:latin typeface="Arial" panose="020B0604020202020204" pitchFamily="34" charset="0"/>
                <a:ea typeface="ＭＳ Ｐゴシック" panose="020B0600070205080204" pitchFamily="34" charset="-128"/>
              </a:defRPr>
            </a:lvl3pPr>
            <a:lvl4pPr marL="1600200" indent="-228600" defTabSz="931863">
              <a:defRPr sz="2400" b="1">
                <a:solidFill>
                  <a:schemeClr val="tx1"/>
                </a:solidFill>
                <a:latin typeface="Arial" panose="020B0604020202020204" pitchFamily="34" charset="0"/>
                <a:ea typeface="ＭＳ Ｐゴシック" panose="020B0600070205080204" pitchFamily="34" charset="-128"/>
              </a:defRPr>
            </a:lvl4pPr>
            <a:lvl5pPr marL="2057400" indent="-228600" defTabSz="931863">
              <a:defRPr sz="2400" b="1">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9778D11C-5EA6-2241-9310-E5A0A193F364}" type="slidenum">
              <a:rPr lang="en-US" altLang="en-US" sz="1200" b="0" smtClean="0"/>
              <a:pPr/>
              <a:t>12</a:t>
            </a:fld>
            <a:endParaRPr lang="en-US" altLang="en-US" sz="1200" b="0"/>
          </a:p>
        </p:txBody>
      </p:sp>
      <p:sp>
        <p:nvSpPr>
          <p:cNvPr id="34818" name="Rectangle 2">
            <a:extLst>
              <a:ext uri="{FF2B5EF4-FFF2-40B4-BE49-F238E27FC236}">
                <a16:creationId xmlns:a16="http://schemas.microsoft.com/office/drawing/2014/main" id="{9C089D82-5E02-5A4E-851A-B8B557B12AFA}"/>
              </a:ext>
            </a:extLst>
          </p:cNvPr>
          <p:cNvSpPr>
            <a:spLocks noGrp="1" noRot="1" noChangeAspect="1" noChangeArrowheads="1" noTextEdit="1"/>
          </p:cNvSpPr>
          <p:nvPr>
            <p:ph type="sldImg"/>
          </p:nvPr>
        </p:nvSpPr>
        <p:spPr>
          <a:ln/>
        </p:spPr>
      </p:sp>
      <p:sp>
        <p:nvSpPr>
          <p:cNvPr id="105475" name="Rectangle 3">
            <a:extLst>
              <a:ext uri="{FF2B5EF4-FFF2-40B4-BE49-F238E27FC236}">
                <a16:creationId xmlns:a16="http://schemas.microsoft.com/office/drawing/2014/main" id="{84EE33E6-483F-8A45-8AE7-AF60134D6E02}"/>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a:extLst>
              <a:ext uri="{FF2B5EF4-FFF2-40B4-BE49-F238E27FC236}">
                <a16:creationId xmlns:a16="http://schemas.microsoft.com/office/drawing/2014/main" id="{E28E768F-FCF0-D74D-A5F0-612F5EF41A5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b="1">
                <a:solidFill>
                  <a:schemeClr val="tx1"/>
                </a:solidFill>
                <a:latin typeface="Arial" panose="020B0604020202020204" pitchFamily="34" charset="0"/>
                <a:ea typeface="ＭＳ Ｐゴシック" panose="020B0600070205080204" pitchFamily="34" charset="-128"/>
              </a:defRPr>
            </a:lvl1pPr>
            <a:lvl2pPr marL="742950" indent="-285750" defTabSz="931863">
              <a:defRPr sz="2400" b="1">
                <a:solidFill>
                  <a:schemeClr val="tx1"/>
                </a:solidFill>
                <a:latin typeface="Arial" panose="020B0604020202020204" pitchFamily="34" charset="0"/>
                <a:ea typeface="ＭＳ Ｐゴシック" panose="020B0600070205080204" pitchFamily="34" charset="-128"/>
              </a:defRPr>
            </a:lvl2pPr>
            <a:lvl3pPr marL="1143000" indent="-228600" defTabSz="931863">
              <a:defRPr sz="2400" b="1">
                <a:solidFill>
                  <a:schemeClr val="tx1"/>
                </a:solidFill>
                <a:latin typeface="Arial" panose="020B0604020202020204" pitchFamily="34" charset="0"/>
                <a:ea typeface="ＭＳ Ｐゴシック" panose="020B0600070205080204" pitchFamily="34" charset="-128"/>
              </a:defRPr>
            </a:lvl3pPr>
            <a:lvl4pPr marL="1600200" indent="-228600" defTabSz="931863">
              <a:defRPr sz="2400" b="1">
                <a:solidFill>
                  <a:schemeClr val="tx1"/>
                </a:solidFill>
                <a:latin typeface="Arial" panose="020B0604020202020204" pitchFamily="34" charset="0"/>
                <a:ea typeface="ＭＳ Ｐゴシック" panose="020B0600070205080204" pitchFamily="34" charset="-128"/>
              </a:defRPr>
            </a:lvl4pPr>
            <a:lvl5pPr marL="2057400" indent="-228600" defTabSz="931863">
              <a:defRPr sz="2400" b="1">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F191AB51-003D-614B-A7C8-D1B01BEFBFC4}" type="slidenum">
              <a:rPr lang="en-US" altLang="en-US" sz="1200" b="0" smtClean="0"/>
              <a:pPr/>
              <a:t>13</a:t>
            </a:fld>
            <a:endParaRPr lang="en-US" altLang="en-US" sz="1200" b="0"/>
          </a:p>
        </p:txBody>
      </p:sp>
      <p:sp>
        <p:nvSpPr>
          <p:cNvPr id="32770" name="Rectangle 2">
            <a:extLst>
              <a:ext uri="{FF2B5EF4-FFF2-40B4-BE49-F238E27FC236}">
                <a16:creationId xmlns:a16="http://schemas.microsoft.com/office/drawing/2014/main" id="{5F9E8135-FA23-254F-A2E6-3AA370453BFE}"/>
              </a:ext>
            </a:extLst>
          </p:cNvPr>
          <p:cNvSpPr>
            <a:spLocks noGrp="1" noRot="1" noChangeAspect="1" noChangeArrowheads="1" noTextEdit="1"/>
          </p:cNvSpPr>
          <p:nvPr>
            <p:ph type="sldImg"/>
          </p:nvPr>
        </p:nvSpPr>
        <p:spPr>
          <a:ln/>
        </p:spPr>
      </p:sp>
      <p:sp>
        <p:nvSpPr>
          <p:cNvPr id="105475" name="Rectangle 3">
            <a:extLst>
              <a:ext uri="{FF2B5EF4-FFF2-40B4-BE49-F238E27FC236}">
                <a16:creationId xmlns:a16="http://schemas.microsoft.com/office/drawing/2014/main" id="{8E52DC1D-B01B-0647-8420-7894E5B1AC11}"/>
              </a:ext>
            </a:extLst>
          </p:cNvPr>
          <p:cNvSpPr>
            <a:spLocks noGrp="1" noChangeArrowheads="1"/>
          </p:cNvSpPr>
          <p:nvPr>
            <p:ph type="body" idx="1"/>
          </p:nvPr>
        </p:nvSpPr>
        <p:spPr/>
        <p:txBody>
          <a:bodyPr/>
          <a:lstStyle/>
          <a:p>
            <a:r>
              <a:rPr lang="en-US" sz="1200" kern="1200" dirty="0">
                <a:solidFill>
                  <a:schemeClr val="tx1"/>
                </a:solidFill>
                <a:effectLst/>
                <a:latin typeface="Arial" charset="0"/>
                <a:ea typeface="ＭＳ Ｐゴシック" charset="0"/>
                <a:cs typeface="ＭＳ Ｐゴシック" charset="0"/>
              </a:rPr>
              <a:t>B. Here are a few examples of how financial information aids in decision-making: </a:t>
            </a:r>
          </a:p>
          <a:p>
            <a:pPr lvl="1"/>
            <a:r>
              <a:rPr lang="en-US" sz="1200" kern="1200" dirty="0">
                <a:solidFill>
                  <a:schemeClr val="tx1"/>
                </a:solidFill>
                <a:effectLst/>
                <a:latin typeface="Arial" charset="0"/>
                <a:ea typeface="ＭＳ Ｐゴシック" charset="0"/>
                <a:cs typeface="ＭＳ Ｐゴシック" charset="0"/>
              </a:rPr>
              <a:t>1. Reducing expenses </a:t>
            </a:r>
          </a:p>
          <a:p>
            <a:pPr lvl="2"/>
            <a:r>
              <a:rPr lang="en-US" sz="1200" kern="1200" dirty="0">
                <a:solidFill>
                  <a:schemeClr val="tx1"/>
                </a:solidFill>
                <a:effectLst/>
                <a:latin typeface="Arial" charset="0"/>
                <a:ea typeface="ＭＳ Ｐゴシック" charset="0"/>
                <a:cs typeface="ＭＳ Ｐゴシック" charset="0"/>
              </a:rPr>
              <a:t>a. Businesses examine financial information to see how they are spending their money and where cuts could be made. </a:t>
            </a:r>
          </a:p>
          <a:p>
            <a:pPr lvl="2"/>
            <a:r>
              <a:rPr lang="en-US" sz="1200" kern="1200" dirty="0">
                <a:solidFill>
                  <a:schemeClr val="tx1"/>
                </a:solidFill>
                <a:effectLst/>
                <a:latin typeface="Arial" charset="0"/>
                <a:ea typeface="ＭＳ Ｐゴシック" charset="0"/>
                <a:cs typeface="ＭＳ Ｐゴシック" charset="0"/>
              </a:rPr>
              <a:t>b. For instance, a business determines that its sales team is spending a lot of money taking clients to dinner. </a:t>
            </a:r>
          </a:p>
          <a:p>
            <a:pPr lvl="2"/>
            <a:r>
              <a:rPr lang="en-US" sz="1200" kern="1200" dirty="0">
                <a:solidFill>
                  <a:schemeClr val="tx1"/>
                </a:solidFill>
                <a:effectLst/>
                <a:latin typeface="Arial" charset="0"/>
                <a:ea typeface="ＭＳ Ｐゴシック" charset="0"/>
                <a:cs typeface="ＭＳ Ｐゴシック" charset="0"/>
              </a:rPr>
              <a:t>c. The business could cut costs by limiting how much salespeople can spend on client dinners. </a:t>
            </a:r>
          </a:p>
          <a:p>
            <a:endParaRPr lang="en-US" sz="1200" kern="1200" dirty="0">
              <a:solidFill>
                <a:schemeClr val="tx1"/>
              </a:solidFill>
              <a:effectLst/>
              <a:latin typeface="Arial" charset="0"/>
              <a:ea typeface="ＭＳ Ｐゴシック" charset="0"/>
              <a:cs typeface="ＭＳ Ｐゴシック" charset="0"/>
            </a:endParaRPr>
          </a:p>
          <a:p>
            <a:r>
              <a:rPr lang="en-US" sz="1200" b="1" i="1" kern="1200" dirty="0">
                <a:solidFill>
                  <a:schemeClr val="tx1"/>
                </a:solidFill>
                <a:effectLst/>
                <a:latin typeface="Arial" charset="0"/>
                <a:ea typeface="ＭＳ Ｐゴシック" charset="0"/>
                <a:cs typeface="ＭＳ Ｐゴシック" charset="0"/>
              </a:rPr>
              <a:t>DISCUSSION #7: </a:t>
            </a:r>
            <a:r>
              <a:rPr lang="en-US" sz="1200" i="1" kern="1200" dirty="0">
                <a:solidFill>
                  <a:schemeClr val="tx1"/>
                </a:solidFill>
                <a:effectLst/>
                <a:latin typeface="Arial" charset="0"/>
                <a:ea typeface="ＭＳ Ｐゴシック" charset="0"/>
                <a:cs typeface="ＭＳ Ｐゴシック" charset="0"/>
              </a:rPr>
              <a:t>Check out Brian Carey’s blog post “Six Ways To Reduce Your Business Expenses Right Now.” You can find it here: http://</a:t>
            </a:r>
            <a:r>
              <a:rPr lang="en-US" sz="1200" i="1" kern="1200" dirty="0" err="1">
                <a:solidFill>
                  <a:schemeClr val="tx1"/>
                </a:solidFill>
                <a:effectLst/>
                <a:latin typeface="Arial" charset="0"/>
                <a:ea typeface="ＭＳ Ｐゴシック" charset="0"/>
                <a:cs typeface="ＭＳ Ｐゴシック" charset="0"/>
              </a:rPr>
              <a:t>blog.intuit.com</a:t>
            </a:r>
            <a:r>
              <a:rPr lang="en-US" sz="1200" i="1" kern="1200" dirty="0">
                <a:solidFill>
                  <a:schemeClr val="tx1"/>
                </a:solidFill>
                <a:effectLst/>
                <a:latin typeface="Arial" charset="0"/>
                <a:ea typeface="ＭＳ Ｐゴシック" charset="0"/>
                <a:cs typeface="ＭＳ Ｐゴシック" charset="0"/>
              </a:rPr>
              <a:t>/money/6-ways-to-reduce-your-business-expenses-right-now/. </a:t>
            </a:r>
          </a:p>
          <a:p>
            <a:endParaRPr lang="en-US" sz="1200" i="1" kern="1200" dirty="0">
              <a:solidFill>
                <a:schemeClr val="tx1"/>
              </a:solidFill>
              <a:effectLst/>
              <a:latin typeface="Arial" charset="0"/>
              <a:ea typeface="ＭＳ Ｐゴシック" charset="0"/>
              <a:cs typeface="ＭＳ Ｐゴシック" charset="0"/>
            </a:endParaRPr>
          </a:p>
          <a:p>
            <a:r>
              <a:rPr lang="en-US" sz="1200" i="1" kern="1200" dirty="0">
                <a:solidFill>
                  <a:schemeClr val="tx1"/>
                </a:solidFill>
                <a:effectLst/>
                <a:latin typeface="Arial" charset="0"/>
                <a:ea typeface="ＭＳ Ｐゴシック" charset="0"/>
                <a:cs typeface="ＭＳ Ｐゴシック" charset="0"/>
              </a:rPr>
              <a:t>Ask students what financial information managers would need to analyze to make some of these suggested changes. </a:t>
            </a:r>
          </a:p>
          <a:p>
            <a:endParaRPr lang="en-US" sz="1200" kern="1200" dirty="0">
              <a:solidFill>
                <a:schemeClr val="tx1"/>
              </a:solidFill>
              <a:effectLst/>
              <a:latin typeface="Arial" charset="0"/>
              <a:ea typeface="ＭＳ Ｐゴシック" charset="0"/>
              <a:cs typeface="ＭＳ Ｐゴシック" charset="0"/>
            </a:endParaRPr>
          </a:p>
          <a:p>
            <a:pPr lvl="1"/>
            <a:r>
              <a:rPr lang="en-US" sz="1200" kern="1200" dirty="0">
                <a:solidFill>
                  <a:schemeClr val="tx1"/>
                </a:solidFill>
                <a:effectLst/>
                <a:latin typeface="Arial" charset="0"/>
                <a:ea typeface="ＭＳ Ｐゴシック" charset="0"/>
                <a:cs typeface="ＭＳ Ｐゴシック" charset="0"/>
              </a:rPr>
              <a:t>2. Increasing sales </a:t>
            </a:r>
          </a:p>
          <a:p>
            <a:pPr lvl="2"/>
            <a:r>
              <a:rPr lang="en-US" sz="1200" kern="1200" dirty="0">
                <a:solidFill>
                  <a:schemeClr val="tx1"/>
                </a:solidFill>
                <a:effectLst/>
                <a:latin typeface="Arial" charset="0"/>
                <a:ea typeface="ＭＳ Ｐゴシック" charset="0"/>
                <a:cs typeface="ＭＳ Ｐゴシック" charset="0"/>
              </a:rPr>
              <a:t>a. If a business wants to increase sales, it might look at financial information to determine whether the company can afford to spend more on promotion. </a:t>
            </a:r>
          </a:p>
          <a:p>
            <a:pPr lvl="2"/>
            <a:r>
              <a:rPr lang="en-US" sz="1200" kern="1200" dirty="0">
                <a:solidFill>
                  <a:schemeClr val="tx1"/>
                </a:solidFill>
                <a:effectLst/>
                <a:latin typeface="Arial" charset="0"/>
                <a:ea typeface="ＭＳ Ｐゴシック" charset="0"/>
                <a:cs typeface="ＭＳ Ｐゴシック" charset="0"/>
              </a:rPr>
              <a:t>b. A buy-one, get-one-free offer, for example, may boost sales, but the promotion makes sense only if the business can afford to give away the extra products. </a:t>
            </a:r>
          </a:p>
          <a:p>
            <a:pPr>
              <a:defRPr/>
            </a:pPr>
            <a:endParaRPr lang="en-US" dirty="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a:extLst>
              <a:ext uri="{FF2B5EF4-FFF2-40B4-BE49-F238E27FC236}">
                <a16:creationId xmlns:a16="http://schemas.microsoft.com/office/drawing/2014/main" id="{E28E768F-FCF0-D74D-A5F0-612F5EF41A5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b="1">
                <a:solidFill>
                  <a:schemeClr val="tx1"/>
                </a:solidFill>
                <a:latin typeface="Arial" panose="020B0604020202020204" pitchFamily="34" charset="0"/>
                <a:ea typeface="ＭＳ Ｐゴシック" panose="020B0600070205080204" pitchFamily="34" charset="-128"/>
              </a:defRPr>
            </a:lvl1pPr>
            <a:lvl2pPr marL="742950" indent="-285750" defTabSz="931863">
              <a:defRPr sz="2400" b="1">
                <a:solidFill>
                  <a:schemeClr val="tx1"/>
                </a:solidFill>
                <a:latin typeface="Arial" panose="020B0604020202020204" pitchFamily="34" charset="0"/>
                <a:ea typeface="ＭＳ Ｐゴシック" panose="020B0600070205080204" pitchFamily="34" charset="-128"/>
              </a:defRPr>
            </a:lvl2pPr>
            <a:lvl3pPr marL="1143000" indent="-228600" defTabSz="931863">
              <a:defRPr sz="2400" b="1">
                <a:solidFill>
                  <a:schemeClr val="tx1"/>
                </a:solidFill>
                <a:latin typeface="Arial" panose="020B0604020202020204" pitchFamily="34" charset="0"/>
                <a:ea typeface="ＭＳ Ｐゴシック" panose="020B0600070205080204" pitchFamily="34" charset="-128"/>
              </a:defRPr>
            </a:lvl3pPr>
            <a:lvl4pPr marL="1600200" indent="-228600" defTabSz="931863">
              <a:defRPr sz="2400" b="1">
                <a:solidFill>
                  <a:schemeClr val="tx1"/>
                </a:solidFill>
                <a:latin typeface="Arial" panose="020B0604020202020204" pitchFamily="34" charset="0"/>
                <a:ea typeface="ＭＳ Ｐゴシック" panose="020B0600070205080204" pitchFamily="34" charset="-128"/>
              </a:defRPr>
            </a:lvl4pPr>
            <a:lvl5pPr marL="2057400" indent="-228600" defTabSz="931863">
              <a:defRPr sz="2400" b="1">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F191AB51-003D-614B-A7C8-D1B01BEFBFC4}" type="slidenum">
              <a:rPr lang="en-US" altLang="en-US" sz="1200" b="0" smtClean="0"/>
              <a:pPr/>
              <a:t>14</a:t>
            </a:fld>
            <a:endParaRPr lang="en-US" altLang="en-US" sz="1200" b="0"/>
          </a:p>
        </p:txBody>
      </p:sp>
      <p:sp>
        <p:nvSpPr>
          <p:cNvPr id="32770" name="Rectangle 2">
            <a:extLst>
              <a:ext uri="{FF2B5EF4-FFF2-40B4-BE49-F238E27FC236}">
                <a16:creationId xmlns:a16="http://schemas.microsoft.com/office/drawing/2014/main" id="{5F9E8135-FA23-254F-A2E6-3AA370453BFE}"/>
              </a:ext>
            </a:extLst>
          </p:cNvPr>
          <p:cNvSpPr>
            <a:spLocks noGrp="1" noRot="1" noChangeAspect="1" noChangeArrowheads="1" noTextEdit="1"/>
          </p:cNvSpPr>
          <p:nvPr>
            <p:ph type="sldImg"/>
          </p:nvPr>
        </p:nvSpPr>
        <p:spPr>
          <a:ln/>
        </p:spPr>
      </p:sp>
      <p:sp>
        <p:nvSpPr>
          <p:cNvPr id="105475" name="Rectangle 3">
            <a:extLst>
              <a:ext uri="{FF2B5EF4-FFF2-40B4-BE49-F238E27FC236}">
                <a16:creationId xmlns:a16="http://schemas.microsoft.com/office/drawing/2014/main" id="{8E52DC1D-B01B-0647-8420-7894E5B1AC11}"/>
              </a:ext>
            </a:extLst>
          </p:cNvPr>
          <p:cNvSpPr>
            <a:spLocks noGrp="1" noChangeArrowheads="1"/>
          </p:cNvSpPr>
          <p:nvPr>
            <p:ph type="body" idx="1"/>
          </p:nvPr>
        </p:nvSpPr>
        <p:spPr/>
        <p:txBody>
          <a:bodyPr/>
          <a:lstStyle/>
          <a:p>
            <a:pPr lvl="1"/>
            <a:r>
              <a:rPr lang="en-US" sz="1200" kern="1200" dirty="0">
                <a:solidFill>
                  <a:schemeClr val="tx1"/>
                </a:solidFill>
                <a:effectLst/>
                <a:latin typeface="Arial" charset="0"/>
                <a:ea typeface="ＭＳ Ｐゴシック" charset="0"/>
                <a:cs typeface="ＭＳ Ｐゴシック" charset="0"/>
              </a:rPr>
              <a:t>3. Boosting profits </a:t>
            </a:r>
          </a:p>
          <a:p>
            <a:pPr lvl="2"/>
            <a:r>
              <a:rPr lang="en-US" sz="1200" kern="1200" dirty="0">
                <a:solidFill>
                  <a:schemeClr val="tx1"/>
                </a:solidFill>
                <a:effectLst/>
                <a:latin typeface="Arial" charset="0"/>
                <a:ea typeface="ＭＳ Ｐゴシック" charset="0"/>
                <a:cs typeface="ＭＳ Ｐゴシック" charset="0"/>
              </a:rPr>
              <a:t>a. A company’s sales may be strong, but that doesn’t necessarily mean that it’s making as much profit as the business needs. </a:t>
            </a:r>
          </a:p>
          <a:p>
            <a:pPr lvl="2"/>
            <a:r>
              <a:rPr lang="en-US" sz="1200" kern="1200" dirty="0">
                <a:solidFill>
                  <a:schemeClr val="tx1"/>
                </a:solidFill>
                <a:effectLst/>
                <a:latin typeface="Arial" charset="0"/>
                <a:ea typeface="ＭＳ Ｐゴシック" charset="0"/>
                <a:cs typeface="ＭＳ Ｐゴシック" charset="0"/>
              </a:rPr>
              <a:t>b. If profits are low, a business may analyze financial information to see if prices are too low or costs are too high. </a:t>
            </a:r>
          </a:p>
          <a:p>
            <a:pPr lvl="2"/>
            <a:r>
              <a:rPr lang="en-US" sz="1200" kern="1200" dirty="0">
                <a:solidFill>
                  <a:schemeClr val="tx1"/>
                </a:solidFill>
                <a:effectLst/>
                <a:latin typeface="Arial" charset="0"/>
                <a:ea typeface="ＭＳ Ｐゴシック" charset="0"/>
                <a:cs typeface="ＭＳ Ｐゴシック" charset="0"/>
              </a:rPr>
              <a:t>c. Once this is known, the business may decide to increase prices or look for ways to reduce costs. </a:t>
            </a:r>
          </a:p>
          <a:p>
            <a:pPr lvl="2"/>
            <a:r>
              <a:rPr lang="en-US" sz="1200" kern="1200" dirty="0">
                <a:solidFill>
                  <a:schemeClr val="tx1"/>
                </a:solidFill>
                <a:effectLst/>
                <a:latin typeface="Arial" charset="0"/>
                <a:ea typeface="ＭＳ Ｐゴシック" charset="0"/>
                <a:cs typeface="ＭＳ Ｐゴシック" charset="0"/>
              </a:rPr>
              <a:t>d. Example: </a:t>
            </a:r>
          </a:p>
          <a:p>
            <a:pPr lvl="3"/>
            <a:r>
              <a:rPr lang="en-US" sz="1200" kern="1200" dirty="0">
                <a:solidFill>
                  <a:schemeClr val="tx1"/>
                </a:solidFill>
                <a:effectLst/>
                <a:latin typeface="Arial" charset="0"/>
                <a:ea typeface="ＭＳ Ｐゴシック" charset="0"/>
                <a:cs typeface="ＭＳ Ｐゴシック" charset="0"/>
              </a:rPr>
              <a:t>1) You’re earning money for spring break by making and selling jewelry. </a:t>
            </a:r>
          </a:p>
          <a:p>
            <a:pPr lvl="3"/>
            <a:r>
              <a:rPr lang="en-US" sz="1200" kern="1200" dirty="0">
                <a:solidFill>
                  <a:schemeClr val="tx1"/>
                </a:solidFill>
                <a:effectLst/>
                <a:latin typeface="Arial" charset="0"/>
                <a:ea typeface="ＭＳ Ｐゴシック" charset="0"/>
                <a:cs typeface="ＭＳ Ｐゴシック" charset="0"/>
              </a:rPr>
              <a:t>2) You’ve made a lot of sales, but because the materials you use for your jewelry are so expensive, there aren’t a lot of profits left over. </a:t>
            </a:r>
          </a:p>
          <a:p>
            <a:pPr lvl="3"/>
            <a:r>
              <a:rPr lang="en-US" sz="1200" kern="1200" dirty="0">
                <a:solidFill>
                  <a:schemeClr val="tx1"/>
                </a:solidFill>
                <a:effectLst/>
                <a:latin typeface="Arial" charset="0"/>
                <a:ea typeface="ＭＳ Ｐゴシック" charset="0"/>
                <a:cs typeface="ＭＳ Ｐゴシック" charset="0"/>
              </a:rPr>
              <a:t>3) After looking at your finances, you realize that if you start using less-expensive materials for the jewelry, you’ll make more money. </a:t>
            </a:r>
          </a:p>
          <a:p>
            <a:pPr lvl="1"/>
            <a:r>
              <a:rPr lang="en-US" sz="1200" kern="1200" dirty="0">
                <a:solidFill>
                  <a:schemeClr val="tx1"/>
                </a:solidFill>
                <a:effectLst/>
                <a:latin typeface="Arial" charset="0"/>
                <a:ea typeface="ＭＳ Ｐゴシック" charset="0"/>
                <a:cs typeface="ＭＳ Ｐゴシック" charset="0"/>
              </a:rPr>
              <a:t>4. Making purchases </a:t>
            </a:r>
          </a:p>
          <a:p>
            <a:pPr lvl="2"/>
            <a:r>
              <a:rPr lang="en-US" sz="1200" kern="1200" dirty="0">
                <a:solidFill>
                  <a:schemeClr val="tx1"/>
                </a:solidFill>
                <a:effectLst/>
                <a:latin typeface="Arial" charset="0"/>
                <a:ea typeface="ＭＳ Ｐゴシック" charset="0"/>
                <a:cs typeface="ＭＳ Ｐゴシック" charset="0"/>
              </a:rPr>
              <a:t>a. From time to time, businesses make big purchases—buildings, equipment, vehicles, etc. </a:t>
            </a:r>
          </a:p>
          <a:p>
            <a:pPr lvl="2"/>
            <a:r>
              <a:rPr lang="en-US" sz="1200" kern="1200" dirty="0">
                <a:solidFill>
                  <a:schemeClr val="tx1"/>
                </a:solidFill>
                <a:effectLst/>
                <a:latin typeface="Arial" charset="0"/>
                <a:ea typeface="ＭＳ Ｐゴシック" charset="0"/>
                <a:cs typeface="ＭＳ Ｐゴシック" charset="0"/>
              </a:rPr>
              <a:t>b. Businesses use financial information to determine what they can afford as well as the best way to finance the purchase. </a:t>
            </a:r>
          </a:p>
          <a:p>
            <a:pPr lvl="2"/>
            <a:r>
              <a:rPr lang="en-US" sz="1200" kern="1200" dirty="0">
                <a:solidFill>
                  <a:schemeClr val="tx1"/>
                </a:solidFill>
                <a:effectLst/>
                <a:latin typeface="Arial" charset="0"/>
                <a:ea typeface="ＭＳ Ｐゴシック" charset="0"/>
                <a:cs typeface="ＭＳ Ｐゴシック" charset="0"/>
              </a:rPr>
              <a:t>c. For example, financial information may show that the company has enough available cash to purchase a new delivery van outright, instead of using credit and paying interest. </a:t>
            </a:r>
          </a:p>
          <a:p>
            <a:endParaRPr lang="en-US" sz="1200" kern="1200" dirty="0">
              <a:solidFill>
                <a:schemeClr val="tx1"/>
              </a:solidFill>
              <a:effectLst/>
              <a:latin typeface="Arial" charset="0"/>
              <a:ea typeface="ＭＳ Ｐゴシック" charset="0"/>
              <a:cs typeface="ＭＳ Ｐゴシック" charset="0"/>
            </a:endParaRPr>
          </a:p>
          <a:p>
            <a:r>
              <a:rPr lang="en-US" sz="1200" b="1" i="1" kern="1200" dirty="0">
                <a:solidFill>
                  <a:schemeClr val="tx1"/>
                </a:solidFill>
                <a:effectLst/>
                <a:latin typeface="Arial" charset="0"/>
                <a:ea typeface="ＭＳ Ｐゴシック" charset="0"/>
                <a:cs typeface="ＭＳ Ｐゴシック" charset="0"/>
              </a:rPr>
              <a:t>DISCUSSION #8: </a:t>
            </a:r>
            <a:r>
              <a:rPr lang="en-US" sz="1200" i="1" kern="1200" dirty="0">
                <a:solidFill>
                  <a:schemeClr val="tx1"/>
                </a:solidFill>
                <a:effectLst/>
                <a:latin typeface="Arial" charset="0"/>
                <a:ea typeface="ＭＳ Ｐゴシック" charset="0"/>
                <a:cs typeface="ＭＳ Ｐゴシック" charset="0"/>
              </a:rPr>
              <a:t>Ask students if they can relate times when reviewing personal financial information helped them make a buying decision. </a:t>
            </a:r>
          </a:p>
          <a:p>
            <a:endParaRPr lang="en-US" sz="1200" kern="1200" dirty="0">
              <a:solidFill>
                <a:schemeClr val="tx1"/>
              </a:solidFill>
              <a:effectLst/>
              <a:latin typeface="Arial" charset="0"/>
              <a:ea typeface="ＭＳ Ｐゴシック" charset="0"/>
              <a:cs typeface="ＭＳ Ｐゴシック" charset="0"/>
            </a:endParaRPr>
          </a:p>
          <a:p>
            <a:pPr lvl="1"/>
            <a:r>
              <a:rPr lang="en-US" sz="1200" kern="1200" dirty="0">
                <a:solidFill>
                  <a:schemeClr val="tx1"/>
                </a:solidFill>
                <a:effectLst/>
                <a:latin typeface="Arial" charset="0"/>
                <a:ea typeface="ＭＳ Ｐゴシック" charset="0"/>
                <a:cs typeface="ＭＳ Ｐゴシック" charset="0"/>
              </a:rPr>
              <a:t>5. Creating and adjusting budgets </a:t>
            </a:r>
          </a:p>
          <a:p>
            <a:pPr lvl="2"/>
            <a:r>
              <a:rPr lang="en-US" sz="1200" kern="1200" dirty="0">
                <a:solidFill>
                  <a:schemeClr val="tx1"/>
                </a:solidFill>
                <a:effectLst/>
                <a:latin typeface="Arial" charset="0"/>
                <a:ea typeface="ＭＳ Ｐゴシック" charset="0"/>
                <a:cs typeface="ＭＳ Ｐゴシック" charset="0"/>
              </a:rPr>
              <a:t>a. It is difficult to manage a business’s finances without using a budget. </a:t>
            </a:r>
          </a:p>
          <a:p>
            <a:pPr lvl="2"/>
            <a:r>
              <a:rPr lang="en-US" sz="1200" kern="1200" dirty="0">
                <a:solidFill>
                  <a:schemeClr val="tx1"/>
                </a:solidFill>
                <a:effectLst/>
                <a:latin typeface="Arial" charset="0"/>
                <a:ea typeface="ＭＳ Ｐゴシック" charset="0"/>
                <a:cs typeface="ＭＳ Ｐゴシック" charset="0"/>
              </a:rPr>
              <a:t>b. Businesses look at financial information to determine how much money they have available as well as how to allocate it. </a:t>
            </a:r>
          </a:p>
          <a:p>
            <a:pPr lvl="2"/>
            <a:r>
              <a:rPr lang="en-US" sz="1200" kern="1200" dirty="0">
                <a:solidFill>
                  <a:schemeClr val="tx1"/>
                </a:solidFill>
                <a:effectLst/>
                <a:latin typeface="Arial" charset="0"/>
                <a:ea typeface="ＭＳ Ｐゴシック" charset="0"/>
                <a:cs typeface="ＭＳ Ｐゴシック" charset="0"/>
              </a:rPr>
              <a:t>c. Financial information can also help adjust budgets as necessary. </a:t>
            </a:r>
          </a:p>
          <a:p>
            <a:pPr lvl="2"/>
            <a:r>
              <a:rPr lang="en-US" sz="1200" kern="1200" dirty="0">
                <a:solidFill>
                  <a:schemeClr val="tx1"/>
                </a:solidFill>
                <a:effectLst/>
                <a:latin typeface="Arial" charset="0"/>
                <a:ea typeface="ＭＳ Ｐゴシック" charset="0"/>
                <a:cs typeface="ＭＳ Ｐゴシック" charset="0"/>
              </a:rPr>
              <a:t>d. Perhaps one department consistently goes over budget, while another department is under budget. </a:t>
            </a:r>
          </a:p>
          <a:p>
            <a:pPr lvl="2"/>
            <a:r>
              <a:rPr lang="en-US" sz="1200" kern="1200" dirty="0">
                <a:solidFill>
                  <a:schemeClr val="tx1"/>
                </a:solidFill>
                <a:effectLst/>
                <a:latin typeface="Arial" charset="0"/>
                <a:ea typeface="ＭＳ Ｐゴシック" charset="0"/>
                <a:cs typeface="ＭＳ Ｐゴシック" charset="0"/>
              </a:rPr>
              <a:t>e. Having this information would help modify the budget appropriately. </a:t>
            </a:r>
          </a:p>
          <a:p>
            <a:endParaRPr lang="en-US" sz="1200" kern="1200" dirty="0">
              <a:solidFill>
                <a:schemeClr val="tx1"/>
              </a:solidFill>
              <a:effectLst/>
              <a:latin typeface="Arial" charset="0"/>
              <a:ea typeface="ＭＳ Ｐゴシック" charset="0"/>
              <a:cs typeface="ＭＳ Ｐゴシック" charset="0"/>
            </a:endParaRPr>
          </a:p>
          <a:p>
            <a:r>
              <a:rPr lang="en-US" sz="1200" b="1" i="1" kern="1200" dirty="0">
                <a:solidFill>
                  <a:schemeClr val="tx1"/>
                </a:solidFill>
                <a:effectLst/>
                <a:latin typeface="Arial" charset="0"/>
                <a:ea typeface="ＭＳ Ｐゴシック" charset="0"/>
                <a:cs typeface="ＭＳ Ｐゴシック" charset="0"/>
              </a:rPr>
              <a:t>DISCUSSION #9: </a:t>
            </a:r>
            <a:r>
              <a:rPr lang="en-US" sz="1200" i="1" kern="1200" dirty="0">
                <a:solidFill>
                  <a:schemeClr val="tx1"/>
                </a:solidFill>
                <a:effectLst/>
                <a:latin typeface="Arial" charset="0"/>
                <a:ea typeface="ＭＳ Ｐゴシック" charset="0"/>
                <a:cs typeface="ＭＳ Ｐゴシック" charset="0"/>
              </a:rPr>
              <a:t>Ask students if they have ever used a personal budget. What was their experience like?</a:t>
            </a:r>
            <a:r>
              <a:rPr lang="en-US" sz="1200" kern="1200" dirty="0">
                <a:solidFill>
                  <a:schemeClr val="tx1"/>
                </a:solidFill>
                <a:effectLst/>
                <a:latin typeface="Arial" charset="0"/>
                <a:ea typeface="ＭＳ Ｐゴシック" charset="0"/>
                <a:cs typeface="ＭＳ Ｐゴシック" charset="0"/>
              </a:rPr>
              <a:t> </a:t>
            </a:r>
          </a:p>
          <a:p>
            <a:pPr>
              <a:defRPr/>
            </a:pPr>
            <a:endParaRPr lang="en-US" dirty="0">
              <a:cs typeface="+mn-cs"/>
            </a:endParaRPr>
          </a:p>
        </p:txBody>
      </p:sp>
    </p:spTree>
    <p:extLst>
      <p:ext uri="{BB962C8B-B14F-4D97-AF65-F5344CB8AC3E}">
        <p14:creationId xmlns:p14="http://schemas.microsoft.com/office/powerpoint/2010/main" val="1916944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a:extLst>
              <a:ext uri="{FF2B5EF4-FFF2-40B4-BE49-F238E27FC236}">
                <a16:creationId xmlns:a16="http://schemas.microsoft.com/office/drawing/2014/main" id="{E28E768F-FCF0-D74D-A5F0-612F5EF41A5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b="1">
                <a:solidFill>
                  <a:schemeClr val="tx1"/>
                </a:solidFill>
                <a:latin typeface="Arial" panose="020B0604020202020204" pitchFamily="34" charset="0"/>
                <a:ea typeface="ＭＳ Ｐゴシック" panose="020B0600070205080204" pitchFamily="34" charset="-128"/>
              </a:defRPr>
            </a:lvl1pPr>
            <a:lvl2pPr marL="742950" indent="-285750" defTabSz="931863">
              <a:defRPr sz="2400" b="1">
                <a:solidFill>
                  <a:schemeClr val="tx1"/>
                </a:solidFill>
                <a:latin typeface="Arial" panose="020B0604020202020204" pitchFamily="34" charset="0"/>
                <a:ea typeface="ＭＳ Ｐゴシック" panose="020B0600070205080204" pitchFamily="34" charset="-128"/>
              </a:defRPr>
            </a:lvl2pPr>
            <a:lvl3pPr marL="1143000" indent="-228600" defTabSz="931863">
              <a:defRPr sz="2400" b="1">
                <a:solidFill>
                  <a:schemeClr val="tx1"/>
                </a:solidFill>
                <a:latin typeface="Arial" panose="020B0604020202020204" pitchFamily="34" charset="0"/>
                <a:ea typeface="ＭＳ Ｐゴシック" panose="020B0600070205080204" pitchFamily="34" charset="-128"/>
              </a:defRPr>
            </a:lvl3pPr>
            <a:lvl4pPr marL="1600200" indent="-228600" defTabSz="931863">
              <a:defRPr sz="2400" b="1">
                <a:solidFill>
                  <a:schemeClr val="tx1"/>
                </a:solidFill>
                <a:latin typeface="Arial" panose="020B0604020202020204" pitchFamily="34" charset="0"/>
                <a:ea typeface="ＭＳ Ｐゴシック" panose="020B0600070205080204" pitchFamily="34" charset="-128"/>
              </a:defRPr>
            </a:lvl4pPr>
            <a:lvl5pPr marL="2057400" indent="-228600" defTabSz="931863">
              <a:defRPr sz="2400" b="1">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F191AB51-003D-614B-A7C8-D1B01BEFBFC4}" type="slidenum">
              <a:rPr lang="en-US" altLang="en-US" sz="1200" b="0" smtClean="0"/>
              <a:pPr/>
              <a:t>15</a:t>
            </a:fld>
            <a:endParaRPr lang="en-US" altLang="en-US" sz="1200" b="0"/>
          </a:p>
        </p:txBody>
      </p:sp>
      <p:sp>
        <p:nvSpPr>
          <p:cNvPr id="32770" name="Rectangle 2">
            <a:extLst>
              <a:ext uri="{FF2B5EF4-FFF2-40B4-BE49-F238E27FC236}">
                <a16:creationId xmlns:a16="http://schemas.microsoft.com/office/drawing/2014/main" id="{5F9E8135-FA23-254F-A2E6-3AA370453BFE}"/>
              </a:ext>
            </a:extLst>
          </p:cNvPr>
          <p:cNvSpPr>
            <a:spLocks noGrp="1" noRot="1" noChangeAspect="1" noChangeArrowheads="1" noTextEdit="1"/>
          </p:cNvSpPr>
          <p:nvPr>
            <p:ph type="sldImg"/>
          </p:nvPr>
        </p:nvSpPr>
        <p:spPr>
          <a:ln/>
        </p:spPr>
      </p:sp>
      <p:sp>
        <p:nvSpPr>
          <p:cNvPr id="105475" name="Rectangle 3">
            <a:extLst>
              <a:ext uri="{FF2B5EF4-FFF2-40B4-BE49-F238E27FC236}">
                <a16:creationId xmlns:a16="http://schemas.microsoft.com/office/drawing/2014/main" id="{8E52DC1D-B01B-0647-8420-7894E5B1AC11}"/>
              </a:ext>
            </a:extLst>
          </p:cNvPr>
          <p:cNvSpPr>
            <a:spLocks noGrp="1" noChangeArrowheads="1"/>
          </p:cNvSpPr>
          <p:nvPr>
            <p:ph type="body" idx="1"/>
          </p:nvPr>
        </p:nvSpPr>
        <p:spPr/>
        <p:txBody>
          <a:bodyPr/>
          <a:lstStyle/>
          <a:p>
            <a:pPr lvl="1"/>
            <a:r>
              <a:rPr lang="en-US" sz="1200" kern="1200" dirty="0">
                <a:solidFill>
                  <a:schemeClr val="tx1"/>
                </a:solidFill>
                <a:effectLst/>
                <a:latin typeface="Arial" charset="0"/>
                <a:ea typeface="ＭＳ Ｐゴシック" charset="0"/>
                <a:cs typeface="ＭＳ Ｐゴシック" charset="0"/>
              </a:rPr>
              <a:t>6. Managing debt </a:t>
            </a:r>
          </a:p>
          <a:p>
            <a:pPr lvl="2"/>
            <a:r>
              <a:rPr lang="en-US" sz="1200" kern="1200" dirty="0">
                <a:solidFill>
                  <a:schemeClr val="tx1"/>
                </a:solidFill>
                <a:effectLst/>
                <a:latin typeface="Arial" charset="0"/>
                <a:ea typeface="ＭＳ Ｐゴシック" charset="0"/>
                <a:cs typeface="ＭＳ Ｐゴシック" charset="0"/>
              </a:rPr>
              <a:t>a. Many businesses carry some debt, and that’s OK as long as they manage it properly. </a:t>
            </a:r>
          </a:p>
          <a:p>
            <a:pPr lvl="2"/>
            <a:r>
              <a:rPr lang="en-US" sz="1200" kern="1200" dirty="0">
                <a:solidFill>
                  <a:schemeClr val="tx1"/>
                </a:solidFill>
                <a:effectLst/>
                <a:latin typeface="Arial" charset="0"/>
                <a:ea typeface="ＭＳ Ｐゴシック" charset="0"/>
                <a:cs typeface="ＭＳ Ｐゴシック" charset="0"/>
              </a:rPr>
              <a:t>b. One type of debt may be a loan the business took out so that it could buy a piece of equipment. </a:t>
            </a:r>
          </a:p>
          <a:p>
            <a:pPr lvl="2"/>
            <a:r>
              <a:rPr lang="en-US" sz="1200" kern="1200" dirty="0">
                <a:solidFill>
                  <a:schemeClr val="tx1"/>
                </a:solidFill>
                <a:effectLst/>
                <a:latin typeface="Arial" charset="0"/>
                <a:ea typeface="ＭＳ Ｐゴシック" charset="0"/>
                <a:cs typeface="ＭＳ Ｐゴシック" charset="0"/>
              </a:rPr>
              <a:t>c. If the equipment enables the business to produce more and increase its profit, the business may look at its financial information and decide to use some of the extra cash to pay off the debt early. </a:t>
            </a:r>
          </a:p>
          <a:p>
            <a:pPr lvl="1"/>
            <a:r>
              <a:rPr lang="en-US" sz="1200" kern="1200" dirty="0">
                <a:solidFill>
                  <a:schemeClr val="tx1"/>
                </a:solidFill>
                <a:effectLst/>
                <a:latin typeface="Arial" charset="0"/>
                <a:ea typeface="ＭＳ Ｐゴシック" charset="0"/>
                <a:cs typeface="ＭＳ Ｐゴシック" charset="0"/>
              </a:rPr>
              <a:t>7. Planning business expansion </a:t>
            </a:r>
          </a:p>
          <a:p>
            <a:pPr lvl="2"/>
            <a:r>
              <a:rPr lang="en-US" sz="1200" kern="1200" dirty="0">
                <a:solidFill>
                  <a:schemeClr val="tx1"/>
                </a:solidFill>
                <a:effectLst/>
                <a:latin typeface="Arial" charset="0"/>
                <a:ea typeface="ＭＳ Ｐゴシック" charset="0"/>
                <a:cs typeface="ＭＳ Ｐゴシック" charset="0"/>
              </a:rPr>
              <a:t>a. Most businesses want to grow. </a:t>
            </a:r>
          </a:p>
          <a:p>
            <a:pPr lvl="2"/>
            <a:r>
              <a:rPr lang="en-US" sz="1200" kern="1200" dirty="0">
                <a:solidFill>
                  <a:schemeClr val="tx1"/>
                </a:solidFill>
                <a:effectLst/>
                <a:latin typeface="Arial" charset="0"/>
                <a:ea typeface="ＭＳ Ｐゴシック" charset="0"/>
                <a:cs typeface="ＭＳ Ｐゴシック" charset="0"/>
              </a:rPr>
              <a:t>b. And, growth can come in many forms—developing a new product line, expanding into a new market, hiring more employees, etc. </a:t>
            </a:r>
          </a:p>
          <a:p>
            <a:pPr lvl="2"/>
            <a:r>
              <a:rPr lang="en-US" sz="1200" kern="1200" dirty="0">
                <a:solidFill>
                  <a:schemeClr val="tx1"/>
                </a:solidFill>
                <a:effectLst/>
                <a:latin typeface="Arial" charset="0"/>
                <a:ea typeface="ＭＳ Ｐゴシック" charset="0"/>
                <a:cs typeface="ＭＳ Ｐゴシック" charset="0"/>
              </a:rPr>
              <a:t>c. Growth should create more income for a company, but it costs money to get started. </a:t>
            </a:r>
          </a:p>
          <a:p>
            <a:pPr lvl="2"/>
            <a:r>
              <a:rPr lang="en-US" sz="1200" kern="1200" dirty="0">
                <a:solidFill>
                  <a:schemeClr val="tx1"/>
                </a:solidFill>
                <a:effectLst/>
                <a:latin typeface="Arial" charset="0"/>
                <a:ea typeface="ＭＳ Ｐゴシック" charset="0"/>
                <a:cs typeface="ＭＳ Ｐゴシック" charset="0"/>
              </a:rPr>
              <a:t>d. When planning its strategies, businesses use financial information to determine what the company can afford and how to finance it. </a:t>
            </a:r>
          </a:p>
          <a:p>
            <a:pPr lvl="2"/>
            <a:r>
              <a:rPr lang="en-US" sz="1200" kern="1200" dirty="0">
                <a:solidFill>
                  <a:schemeClr val="tx1"/>
                </a:solidFill>
                <a:effectLst/>
                <a:latin typeface="Arial" charset="0"/>
                <a:ea typeface="ＭＳ Ｐゴシック" charset="0"/>
                <a:cs typeface="ＭＳ Ｐゴシック" charset="0"/>
              </a:rPr>
              <a:t>e. Example: </a:t>
            </a:r>
          </a:p>
          <a:p>
            <a:pPr lvl="3"/>
            <a:r>
              <a:rPr lang="en-US" sz="1200" kern="1200" dirty="0">
                <a:solidFill>
                  <a:schemeClr val="tx1"/>
                </a:solidFill>
                <a:effectLst/>
                <a:latin typeface="Arial" charset="0"/>
                <a:ea typeface="ＭＳ Ｐゴシック" charset="0"/>
                <a:cs typeface="ＭＳ Ｐゴシック" charset="0"/>
              </a:rPr>
              <a:t>1) A bike shop wants to extend its evening and weekend hours. </a:t>
            </a:r>
          </a:p>
          <a:p>
            <a:pPr lvl="3"/>
            <a:r>
              <a:rPr lang="en-US" sz="1200" kern="1200" dirty="0">
                <a:solidFill>
                  <a:schemeClr val="tx1"/>
                </a:solidFill>
                <a:effectLst/>
                <a:latin typeface="Arial" charset="0"/>
                <a:ea typeface="ＭＳ Ｐゴシック" charset="0"/>
                <a:cs typeface="ＭＳ Ｐゴシック" charset="0"/>
              </a:rPr>
              <a:t>2) Before this happens, the shop will have to review its finances to determine whether it can afford to pay the extra wage and utility expenses that result from longer hours. </a:t>
            </a:r>
          </a:p>
          <a:p>
            <a:pPr lvl="1"/>
            <a:r>
              <a:rPr lang="en-US" sz="1200" kern="1200" dirty="0">
                <a:solidFill>
                  <a:schemeClr val="tx1"/>
                </a:solidFill>
                <a:effectLst/>
                <a:latin typeface="Arial" charset="0"/>
                <a:ea typeface="ＭＳ Ｐゴシック" charset="0"/>
                <a:cs typeface="ＭＳ Ｐゴシック" charset="0"/>
              </a:rPr>
              <a:t>8. Entering into legal agreements </a:t>
            </a:r>
          </a:p>
          <a:p>
            <a:pPr lvl="2"/>
            <a:r>
              <a:rPr lang="en-US" sz="1200" kern="1200" dirty="0">
                <a:solidFill>
                  <a:schemeClr val="tx1"/>
                </a:solidFill>
                <a:effectLst/>
                <a:latin typeface="Arial" charset="0"/>
                <a:ea typeface="ＭＳ Ｐゴシック" charset="0"/>
                <a:cs typeface="ＭＳ Ｐゴシック" charset="0"/>
              </a:rPr>
              <a:t>a. Businesses use financial information to ensure that their legal agreements have acceptable prices and payment terms. </a:t>
            </a:r>
          </a:p>
          <a:p>
            <a:pPr lvl="2"/>
            <a:r>
              <a:rPr lang="en-US" sz="1200" kern="1200" dirty="0">
                <a:solidFill>
                  <a:schemeClr val="tx1"/>
                </a:solidFill>
                <a:effectLst/>
                <a:latin typeface="Arial" charset="0"/>
                <a:ea typeface="ＭＳ Ｐゴシック" charset="0"/>
                <a:cs typeface="ＭＳ Ｐゴシック" charset="0"/>
              </a:rPr>
              <a:t>b. Let’s say a business hires an IT consultant to update its network and all its computers. </a:t>
            </a:r>
          </a:p>
          <a:p>
            <a:pPr lvl="2"/>
            <a:r>
              <a:rPr lang="en-US" sz="1200" kern="1200" dirty="0">
                <a:solidFill>
                  <a:schemeClr val="tx1"/>
                </a:solidFill>
                <a:effectLst/>
                <a:latin typeface="Arial" charset="0"/>
                <a:ea typeface="ＭＳ Ｐゴシック" charset="0"/>
                <a:cs typeface="ＭＳ Ｐゴシック" charset="0"/>
              </a:rPr>
              <a:t>c. The business will use financial information to determine what it can pay the IT consultant and when. </a:t>
            </a:r>
          </a:p>
          <a:p>
            <a:pPr lvl="2"/>
            <a:r>
              <a:rPr lang="en-US" sz="1200" kern="1200" dirty="0">
                <a:solidFill>
                  <a:schemeClr val="tx1"/>
                </a:solidFill>
                <a:effectLst/>
                <a:latin typeface="Arial" charset="0"/>
                <a:ea typeface="ＭＳ Ｐゴシック" charset="0"/>
                <a:cs typeface="ＭＳ Ｐゴシック" charset="0"/>
              </a:rPr>
              <a:t>d. If these terms are acceptable to the consultant, the business and the IT consultant would sign a legal agreement outlining their agreed-upon terms. </a:t>
            </a:r>
          </a:p>
          <a:p>
            <a:pPr lvl="2"/>
            <a:r>
              <a:rPr lang="en-US" sz="1200" kern="1200" dirty="0">
                <a:solidFill>
                  <a:schemeClr val="tx1"/>
                </a:solidFill>
                <a:effectLst/>
                <a:latin typeface="Arial" charset="0"/>
                <a:ea typeface="ＭＳ Ｐゴシック" charset="0"/>
                <a:cs typeface="ＭＳ Ｐゴシック" charset="0"/>
              </a:rPr>
              <a:t>e. If the consultant won’t accept the terms, the business may have to negotiate further. </a:t>
            </a:r>
          </a:p>
          <a:p>
            <a:pPr>
              <a:defRPr/>
            </a:pPr>
            <a:endParaRPr lang="en-US" dirty="0">
              <a:cs typeface="+mn-cs"/>
            </a:endParaRPr>
          </a:p>
        </p:txBody>
      </p:sp>
    </p:spTree>
    <p:extLst>
      <p:ext uri="{BB962C8B-B14F-4D97-AF65-F5344CB8AC3E}">
        <p14:creationId xmlns:p14="http://schemas.microsoft.com/office/powerpoint/2010/main" val="3994967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a:extLst>
              <a:ext uri="{FF2B5EF4-FFF2-40B4-BE49-F238E27FC236}">
                <a16:creationId xmlns:a16="http://schemas.microsoft.com/office/drawing/2014/main" id="{E28E768F-FCF0-D74D-A5F0-612F5EF41A5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b="1">
                <a:solidFill>
                  <a:schemeClr val="tx1"/>
                </a:solidFill>
                <a:latin typeface="Arial" panose="020B0604020202020204" pitchFamily="34" charset="0"/>
                <a:ea typeface="ＭＳ Ｐゴシック" panose="020B0600070205080204" pitchFamily="34" charset="-128"/>
              </a:defRPr>
            </a:lvl1pPr>
            <a:lvl2pPr marL="742950" indent="-285750" defTabSz="931863">
              <a:defRPr sz="2400" b="1">
                <a:solidFill>
                  <a:schemeClr val="tx1"/>
                </a:solidFill>
                <a:latin typeface="Arial" panose="020B0604020202020204" pitchFamily="34" charset="0"/>
                <a:ea typeface="ＭＳ Ｐゴシック" panose="020B0600070205080204" pitchFamily="34" charset="-128"/>
              </a:defRPr>
            </a:lvl2pPr>
            <a:lvl3pPr marL="1143000" indent="-228600" defTabSz="931863">
              <a:defRPr sz="2400" b="1">
                <a:solidFill>
                  <a:schemeClr val="tx1"/>
                </a:solidFill>
                <a:latin typeface="Arial" panose="020B0604020202020204" pitchFamily="34" charset="0"/>
                <a:ea typeface="ＭＳ Ｐゴシック" panose="020B0600070205080204" pitchFamily="34" charset="-128"/>
              </a:defRPr>
            </a:lvl3pPr>
            <a:lvl4pPr marL="1600200" indent="-228600" defTabSz="931863">
              <a:defRPr sz="2400" b="1">
                <a:solidFill>
                  <a:schemeClr val="tx1"/>
                </a:solidFill>
                <a:latin typeface="Arial" panose="020B0604020202020204" pitchFamily="34" charset="0"/>
                <a:ea typeface="ＭＳ Ｐゴシック" panose="020B0600070205080204" pitchFamily="34" charset="-128"/>
              </a:defRPr>
            </a:lvl4pPr>
            <a:lvl5pPr marL="2057400" indent="-228600" defTabSz="931863">
              <a:defRPr sz="2400" b="1">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F191AB51-003D-614B-A7C8-D1B01BEFBFC4}" type="slidenum">
              <a:rPr lang="en-US" altLang="en-US" sz="1200" b="0" smtClean="0"/>
              <a:pPr/>
              <a:t>16</a:t>
            </a:fld>
            <a:endParaRPr lang="en-US" altLang="en-US" sz="1200" b="0"/>
          </a:p>
        </p:txBody>
      </p:sp>
      <p:sp>
        <p:nvSpPr>
          <p:cNvPr id="32770" name="Rectangle 2">
            <a:extLst>
              <a:ext uri="{FF2B5EF4-FFF2-40B4-BE49-F238E27FC236}">
                <a16:creationId xmlns:a16="http://schemas.microsoft.com/office/drawing/2014/main" id="{5F9E8135-FA23-254F-A2E6-3AA370453BFE}"/>
              </a:ext>
            </a:extLst>
          </p:cNvPr>
          <p:cNvSpPr>
            <a:spLocks noGrp="1" noRot="1" noChangeAspect="1" noChangeArrowheads="1" noTextEdit="1"/>
          </p:cNvSpPr>
          <p:nvPr>
            <p:ph type="sldImg"/>
          </p:nvPr>
        </p:nvSpPr>
        <p:spPr>
          <a:ln/>
        </p:spPr>
      </p:sp>
      <p:sp>
        <p:nvSpPr>
          <p:cNvPr id="105475" name="Rectangle 3">
            <a:extLst>
              <a:ext uri="{FF2B5EF4-FFF2-40B4-BE49-F238E27FC236}">
                <a16:creationId xmlns:a16="http://schemas.microsoft.com/office/drawing/2014/main" id="{8E52DC1D-B01B-0647-8420-7894E5B1AC11}"/>
              </a:ext>
            </a:extLst>
          </p:cNvPr>
          <p:cNvSpPr>
            <a:spLocks noGrp="1" noChangeArrowheads="1"/>
          </p:cNvSpPr>
          <p:nvPr>
            <p:ph type="body" idx="1"/>
          </p:nvPr>
        </p:nvSpPr>
        <p:spPr/>
        <p:txBody>
          <a:bodyPr/>
          <a:lstStyle/>
          <a:p>
            <a:pPr lvl="1"/>
            <a:r>
              <a:rPr lang="en-US" sz="1200" kern="1200" dirty="0">
                <a:solidFill>
                  <a:schemeClr val="tx1"/>
                </a:solidFill>
                <a:effectLst/>
                <a:latin typeface="Arial" charset="0"/>
                <a:ea typeface="ＭＳ Ｐゴシック" charset="0"/>
                <a:cs typeface="ＭＳ Ｐゴシック" charset="0"/>
              </a:rPr>
              <a:t>9. Monitoring ongoing business activities and strategies </a:t>
            </a:r>
          </a:p>
          <a:p>
            <a:pPr lvl="2"/>
            <a:r>
              <a:rPr lang="en-US" sz="1200" kern="1200" dirty="0">
                <a:solidFill>
                  <a:schemeClr val="tx1"/>
                </a:solidFill>
                <a:effectLst/>
                <a:latin typeface="Arial" charset="0"/>
                <a:ea typeface="ＭＳ Ｐゴシック" charset="0"/>
                <a:cs typeface="ＭＳ Ｐゴシック" charset="0"/>
              </a:rPr>
              <a:t>a. Businesses use updated financial information to monitor their day-to-day business activities and assess how well their strategies are working. </a:t>
            </a:r>
          </a:p>
          <a:p>
            <a:pPr lvl="2"/>
            <a:r>
              <a:rPr lang="en-US" sz="1200" kern="1200" dirty="0">
                <a:solidFill>
                  <a:schemeClr val="tx1"/>
                </a:solidFill>
                <a:effectLst/>
                <a:latin typeface="Arial" charset="0"/>
                <a:ea typeface="ＭＳ Ｐゴシック" charset="0"/>
                <a:cs typeface="ＭＳ Ｐゴシック" charset="0"/>
              </a:rPr>
              <a:t>b. They do so by looking at the difference between what they expected to happen and what actually happened. </a:t>
            </a:r>
          </a:p>
          <a:p>
            <a:pPr lvl="2"/>
            <a:r>
              <a:rPr lang="en-US" sz="1200" kern="1200" dirty="0">
                <a:solidFill>
                  <a:schemeClr val="tx1"/>
                </a:solidFill>
                <a:effectLst/>
                <a:latin typeface="Arial" charset="0"/>
                <a:ea typeface="ＭＳ Ｐゴシック" charset="0"/>
                <a:cs typeface="ＭＳ Ｐゴシック" charset="0"/>
              </a:rPr>
              <a:t>c. Example: </a:t>
            </a:r>
          </a:p>
          <a:p>
            <a:pPr lvl="3"/>
            <a:r>
              <a:rPr lang="en-US" sz="1200" kern="1200" dirty="0">
                <a:solidFill>
                  <a:schemeClr val="tx1"/>
                </a:solidFill>
                <a:effectLst/>
                <a:latin typeface="Arial" charset="0"/>
                <a:ea typeface="ＭＳ Ｐゴシック" charset="0"/>
                <a:cs typeface="ＭＳ Ｐゴシック" charset="0"/>
              </a:rPr>
              <a:t>1) A restaurant decided to boost its profits by increasing prices on several menu items. </a:t>
            </a:r>
          </a:p>
          <a:p>
            <a:pPr lvl="3"/>
            <a:r>
              <a:rPr lang="en-US" sz="1200" kern="1200" dirty="0">
                <a:solidFill>
                  <a:schemeClr val="tx1"/>
                </a:solidFill>
                <a:effectLst/>
                <a:latin typeface="Arial" charset="0"/>
                <a:ea typeface="ＭＳ Ｐゴシック" charset="0"/>
                <a:cs typeface="ＭＳ Ｐゴシック" charset="0"/>
              </a:rPr>
              <a:t>2) Two months later, profits remain about the same. </a:t>
            </a:r>
          </a:p>
          <a:p>
            <a:pPr lvl="3"/>
            <a:r>
              <a:rPr lang="en-US" sz="1200" kern="1200" dirty="0">
                <a:solidFill>
                  <a:schemeClr val="tx1"/>
                </a:solidFill>
                <a:effectLst/>
                <a:latin typeface="Arial" charset="0"/>
                <a:ea typeface="ＭＳ Ｐゴシック" charset="0"/>
                <a:cs typeface="ＭＳ Ｐゴシック" charset="0"/>
              </a:rPr>
              <a:t>3) The financial information reveals that sales have dropped slightly since the price increases. </a:t>
            </a:r>
          </a:p>
          <a:p>
            <a:pPr lvl="3"/>
            <a:r>
              <a:rPr lang="en-US" sz="1200" kern="1200" dirty="0">
                <a:solidFill>
                  <a:schemeClr val="tx1"/>
                </a:solidFill>
                <a:effectLst/>
                <a:latin typeface="Arial" charset="0"/>
                <a:ea typeface="ＭＳ Ｐゴシック" charset="0"/>
                <a:cs typeface="ＭＳ Ｐゴシック" charset="0"/>
              </a:rPr>
              <a:t>4) This is not what was expected to happen! </a:t>
            </a:r>
          </a:p>
          <a:p>
            <a:pPr lvl="3"/>
            <a:r>
              <a:rPr lang="en-US" sz="1200" kern="1200" dirty="0">
                <a:solidFill>
                  <a:schemeClr val="tx1"/>
                </a:solidFill>
                <a:effectLst/>
                <a:latin typeface="Arial" charset="0"/>
                <a:ea typeface="ＭＳ Ｐゴシック" charset="0"/>
                <a:cs typeface="ＭＳ Ｐゴシック" charset="0"/>
              </a:rPr>
              <a:t>5) After studying the differences between projected and actual profit, the business recognizes that, in the long run, increasing </a:t>
            </a:r>
            <a:r>
              <a:rPr lang="en-US" sz="1200" kern="1200">
                <a:solidFill>
                  <a:schemeClr val="tx1"/>
                </a:solidFill>
                <a:effectLst/>
                <a:latin typeface="Arial" charset="0"/>
                <a:ea typeface="ＭＳ Ｐゴシック" charset="0"/>
                <a:cs typeface="ＭＳ Ｐゴシック" charset="0"/>
              </a:rPr>
              <a:t>prices will hurt </a:t>
            </a:r>
            <a:r>
              <a:rPr lang="en-US" sz="1200" kern="1200" dirty="0">
                <a:solidFill>
                  <a:schemeClr val="tx1"/>
                </a:solidFill>
                <a:effectLst/>
                <a:latin typeface="Arial" charset="0"/>
                <a:ea typeface="ＭＳ Ｐゴシック" charset="0"/>
                <a:cs typeface="ＭＳ Ｐゴシック" charset="0"/>
              </a:rPr>
              <a:t>its profits. </a:t>
            </a:r>
          </a:p>
          <a:p>
            <a:pPr lvl="3"/>
            <a:r>
              <a:rPr lang="en-US" sz="1200" kern="1200" dirty="0">
                <a:solidFill>
                  <a:schemeClr val="tx1"/>
                </a:solidFill>
                <a:effectLst/>
                <a:latin typeface="Arial" charset="0"/>
                <a:ea typeface="ＭＳ Ｐゴシック" charset="0"/>
                <a:cs typeface="ＭＳ Ｐゴシック" charset="0"/>
              </a:rPr>
              <a:t>6) The restaurant decides to lower prices and look for ways to reduce costs instead. </a:t>
            </a:r>
          </a:p>
          <a:p>
            <a:pPr lvl="1"/>
            <a:r>
              <a:rPr lang="en-US" sz="1200" kern="1200" dirty="0">
                <a:solidFill>
                  <a:schemeClr val="tx1"/>
                </a:solidFill>
                <a:effectLst/>
                <a:latin typeface="Arial" charset="0"/>
                <a:ea typeface="ＭＳ Ｐゴシック" charset="0"/>
                <a:cs typeface="ＭＳ Ｐゴシック" charset="0"/>
              </a:rPr>
              <a:t>10. Checking up on the competition </a:t>
            </a:r>
          </a:p>
          <a:p>
            <a:pPr lvl="2"/>
            <a:r>
              <a:rPr lang="en-US" sz="1200" kern="1200" dirty="0">
                <a:solidFill>
                  <a:schemeClr val="tx1"/>
                </a:solidFill>
                <a:effectLst/>
                <a:latin typeface="Arial" charset="0"/>
                <a:ea typeface="ＭＳ Ｐゴシック" charset="0"/>
                <a:cs typeface="ＭＳ Ｐゴシック" charset="0"/>
              </a:rPr>
              <a:t>a. Businesses don’t just look at their own financial information. </a:t>
            </a:r>
          </a:p>
          <a:p>
            <a:pPr lvl="2"/>
            <a:r>
              <a:rPr lang="en-US" sz="1200" kern="1200" dirty="0">
                <a:solidFill>
                  <a:schemeClr val="tx1"/>
                </a:solidFill>
                <a:effectLst/>
                <a:latin typeface="Arial" charset="0"/>
                <a:ea typeface="ＭＳ Ｐゴシック" charset="0"/>
                <a:cs typeface="ＭＳ Ｐゴシック" charset="0"/>
              </a:rPr>
              <a:t>b. They also examine competitors’ financial information to determine how well their companies are performing in comparison to their competition. </a:t>
            </a:r>
          </a:p>
          <a:p>
            <a:pPr lvl="2"/>
            <a:r>
              <a:rPr lang="en-US" sz="1200" kern="1200" dirty="0">
                <a:solidFill>
                  <a:schemeClr val="tx1"/>
                </a:solidFill>
                <a:effectLst/>
                <a:latin typeface="Arial" charset="0"/>
                <a:ea typeface="ＭＳ Ｐゴシック" charset="0"/>
                <a:cs typeface="ＭＳ Ｐゴシック" charset="0"/>
              </a:rPr>
              <a:t>c. They may also analyze another company’s financial information to see if the business is worth acquiring (buying). </a:t>
            </a:r>
          </a:p>
          <a:p>
            <a:pPr>
              <a:defRPr/>
            </a:pPr>
            <a:endParaRPr lang="en-US" dirty="0">
              <a:cs typeface="+mn-cs"/>
            </a:endParaRPr>
          </a:p>
        </p:txBody>
      </p:sp>
    </p:spTree>
    <p:extLst>
      <p:ext uri="{BB962C8B-B14F-4D97-AF65-F5344CB8AC3E}">
        <p14:creationId xmlns:p14="http://schemas.microsoft.com/office/powerpoint/2010/main" val="515318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a:extLst>
              <a:ext uri="{FF2B5EF4-FFF2-40B4-BE49-F238E27FC236}">
                <a16:creationId xmlns:a16="http://schemas.microsoft.com/office/drawing/2014/main" id="{1CDA3864-83AD-1F4A-96A7-D4485C47A44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b="1">
                <a:solidFill>
                  <a:schemeClr val="tx1"/>
                </a:solidFill>
                <a:latin typeface="Arial" panose="020B0604020202020204" pitchFamily="34" charset="0"/>
                <a:ea typeface="ＭＳ Ｐゴシック" panose="020B0600070205080204" pitchFamily="34" charset="-128"/>
              </a:defRPr>
            </a:lvl1pPr>
            <a:lvl2pPr marL="742950" indent="-285750" defTabSz="931863">
              <a:defRPr sz="2400" b="1">
                <a:solidFill>
                  <a:schemeClr val="tx1"/>
                </a:solidFill>
                <a:latin typeface="Arial" panose="020B0604020202020204" pitchFamily="34" charset="0"/>
                <a:ea typeface="ＭＳ Ｐゴシック" panose="020B0600070205080204" pitchFamily="34" charset="-128"/>
              </a:defRPr>
            </a:lvl2pPr>
            <a:lvl3pPr marL="1143000" indent="-228600" defTabSz="931863">
              <a:defRPr sz="2400" b="1">
                <a:solidFill>
                  <a:schemeClr val="tx1"/>
                </a:solidFill>
                <a:latin typeface="Arial" panose="020B0604020202020204" pitchFamily="34" charset="0"/>
                <a:ea typeface="ＭＳ Ｐゴシック" panose="020B0600070205080204" pitchFamily="34" charset="-128"/>
              </a:defRPr>
            </a:lvl3pPr>
            <a:lvl4pPr marL="1600200" indent="-228600" defTabSz="931863">
              <a:defRPr sz="2400" b="1">
                <a:solidFill>
                  <a:schemeClr val="tx1"/>
                </a:solidFill>
                <a:latin typeface="Arial" panose="020B0604020202020204" pitchFamily="34" charset="0"/>
                <a:ea typeface="ＭＳ Ｐゴシック" panose="020B0600070205080204" pitchFamily="34" charset="-128"/>
              </a:defRPr>
            </a:lvl4pPr>
            <a:lvl5pPr marL="2057400" indent="-228600" defTabSz="931863">
              <a:defRPr sz="2400" b="1">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C8A82BDA-51D4-9846-B937-B341A6FF6F20}" type="slidenum">
              <a:rPr lang="en-US" altLang="en-US" sz="1200" b="0" smtClean="0"/>
              <a:pPr/>
              <a:t>17</a:t>
            </a:fld>
            <a:endParaRPr lang="en-US" altLang="en-US" sz="1200" b="0"/>
          </a:p>
        </p:txBody>
      </p:sp>
      <p:sp>
        <p:nvSpPr>
          <p:cNvPr id="43010" name="Rectangle 2">
            <a:extLst>
              <a:ext uri="{FF2B5EF4-FFF2-40B4-BE49-F238E27FC236}">
                <a16:creationId xmlns:a16="http://schemas.microsoft.com/office/drawing/2014/main" id="{962DA025-C4F8-6142-AB96-5A34142F5A37}"/>
              </a:ext>
            </a:extLst>
          </p:cNvPr>
          <p:cNvSpPr>
            <a:spLocks noGrp="1" noRot="1" noChangeAspect="1" noChangeArrowheads="1" noTextEdit="1"/>
          </p:cNvSpPr>
          <p:nvPr>
            <p:ph type="sldImg"/>
          </p:nvPr>
        </p:nvSpPr>
        <p:spPr>
          <a:ln/>
        </p:spPr>
      </p:sp>
      <p:sp>
        <p:nvSpPr>
          <p:cNvPr id="142339" name="Rectangle 3">
            <a:extLst>
              <a:ext uri="{FF2B5EF4-FFF2-40B4-BE49-F238E27FC236}">
                <a16:creationId xmlns:a16="http://schemas.microsoft.com/office/drawing/2014/main" id="{08972BD9-860E-7E41-B77D-BC3E66F8DF50}"/>
              </a:ext>
            </a:extLst>
          </p:cNvPr>
          <p:cNvSpPr>
            <a:spLocks noGrp="1" noChangeArrowheads="1"/>
          </p:cNvSpPr>
          <p:nvPr>
            <p:ph type="body" idx="1"/>
          </p:nvPr>
        </p:nvSpPr>
        <p:spPr/>
        <p:txBody>
          <a:bodyPr/>
          <a:lstStyle/>
          <a:p>
            <a:pPr marL="171450" indent="-171450">
              <a:buFont typeface="Arial" panose="020B0604020202020204" pitchFamily="34" charset="0"/>
              <a:buChar char="•"/>
            </a:pPr>
            <a:r>
              <a:rPr lang="en-US" sz="1200" b="1" kern="1200" dirty="0">
                <a:solidFill>
                  <a:schemeClr val="tx1"/>
                </a:solidFill>
                <a:effectLst/>
                <a:latin typeface="Arial" charset="0"/>
                <a:ea typeface="ＭＳ Ｐゴシック" charset="0"/>
                <a:cs typeface="ＭＳ Ｐゴシック" charset="0"/>
              </a:rPr>
              <a:t>The Gray Zone</a:t>
            </a:r>
          </a:p>
          <a:p>
            <a:endParaRPr lang="en-US" sz="1200" kern="1200" dirty="0">
              <a:solidFill>
                <a:schemeClr val="tx1"/>
              </a:solidFill>
              <a:effectLst/>
              <a:latin typeface="Arial" charset="0"/>
              <a:ea typeface="ＭＳ Ｐゴシック" charset="0"/>
              <a:cs typeface="ＭＳ Ｐゴシック" charset="0"/>
            </a:endParaRPr>
          </a:p>
          <a:p>
            <a:r>
              <a:rPr lang="en-US" sz="1200" kern="1200" dirty="0">
                <a:solidFill>
                  <a:schemeClr val="tx1"/>
                </a:solidFill>
                <a:effectLst/>
                <a:latin typeface="Arial" charset="0"/>
                <a:ea typeface="ＭＳ Ｐゴシック" charset="0"/>
                <a:cs typeface="ＭＳ Ｐゴシック" charset="0"/>
              </a:rPr>
              <a:t>A. By now you should understand why financial information is so crucial for businesses. </a:t>
            </a:r>
          </a:p>
          <a:p>
            <a:r>
              <a:rPr lang="en-US" sz="1200" kern="1200" dirty="0">
                <a:solidFill>
                  <a:schemeClr val="tx1"/>
                </a:solidFill>
                <a:effectLst/>
                <a:latin typeface="Arial" charset="0"/>
                <a:ea typeface="ＭＳ Ｐゴシック" charset="0"/>
                <a:cs typeface="ＭＳ Ｐゴシック" charset="0"/>
              </a:rPr>
              <a:t>B. From helping reduce expenses to planning business expansion, financial information helps companies grow and thrive. </a:t>
            </a:r>
          </a:p>
          <a:p>
            <a:r>
              <a:rPr lang="en-US" sz="1200" kern="1200" dirty="0">
                <a:solidFill>
                  <a:schemeClr val="tx1"/>
                </a:solidFill>
                <a:effectLst/>
                <a:latin typeface="Arial" charset="0"/>
                <a:ea typeface="ＭＳ Ｐゴシック" charset="0"/>
                <a:cs typeface="ＭＳ Ｐゴシック" charset="0"/>
              </a:rPr>
              <a:t>C. Because of its sensitive nature, financial information should be carefully safeguarded by all who use it. </a:t>
            </a:r>
          </a:p>
          <a:p>
            <a:r>
              <a:rPr lang="en-US" sz="1200" kern="1200" dirty="0">
                <a:solidFill>
                  <a:schemeClr val="tx1"/>
                </a:solidFill>
                <a:effectLst/>
                <a:latin typeface="Arial" charset="0"/>
                <a:ea typeface="ＭＳ Ｐゴシック" charset="0"/>
                <a:cs typeface="ＭＳ Ｐゴシック" charset="0"/>
              </a:rPr>
              <a:t>D. It’s not always clear, however, just how careful an employee should be when dealing with financial information. </a:t>
            </a:r>
          </a:p>
          <a:p>
            <a:r>
              <a:rPr lang="en-US" sz="1200" kern="1200" dirty="0">
                <a:solidFill>
                  <a:schemeClr val="tx1"/>
                </a:solidFill>
                <a:effectLst/>
                <a:latin typeface="Arial" charset="0"/>
                <a:ea typeface="ＭＳ Ｐゴシック" charset="0"/>
                <a:cs typeface="ＭＳ Ｐゴシック" charset="0"/>
              </a:rPr>
              <a:t>E. Consider Mary, a manager at a public accounting firm. </a:t>
            </a:r>
          </a:p>
          <a:p>
            <a:r>
              <a:rPr lang="en-US" sz="1200" kern="1200" dirty="0">
                <a:solidFill>
                  <a:schemeClr val="tx1"/>
                </a:solidFill>
                <a:effectLst/>
                <a:latin typeface="Arial" charset="0"/>
                <a:ea typeface="ＭＳ Ｐゴシック" charset="0"/>
                <a:cs typeface="ＭＳ Ｐゴシック" charset="0"/>
              </a:rPr>
              <a:t>F. She accidentally downloaded and viewed the documents on a public Wi-Fi network. </a:t>
            </a:r>
          </a:p>
          <a:p>
            <a:r>
              <a:rPr lang="en-US" sz="1200" kern="1200" dirty="0">
                <a:solidFill>
                  <a:schemeClr val="tx1"/>
                </a:solidFill>
                <a:effectLst/>
                <a:latin typeface="Arial" charset="0"/>
                <a:ea typeface="ＭＳ Ｐゴシック" charset="0"/>
                <a:cs typeface="ＭＳ Ｐゴシック" charset="0"/>
              </a:rPr>
              <a:t>G. Can you think of any reasons why Mary’s behavior might be risky? </a:t>
            </a:r>
          </a:p>
          <a:p>
            <a:r>
              <a:rPr lang="en-US" sz="1200" kern="1200" dirty="0">
                <a:solidFill>
                  <a:schemeClr val="tx1"/>
                </a:solidFill>
                <a:effectLst/>
                <a:latin typeface="Arial" charset="0"/>
                <a:ea typeface="ＭＳ Ｐゴシック" charset="0"/>
                <a:cs typeface="ＭＳ Ｐゴシック" charset="0"/>
              </a:rPr>
              <a:t>H. Is this a breach of security that deserves punishment? </a:t>
            </a:r>
          </a:p>
          <a:p>
            <a:pPr>
              <a:defRPr/>
            </a:pPr>
            <a:endParaRPr lang="en-US" dirty="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a:extLst>
              <a:ext uri="{FF2B5EF4-FFF2-40B4-BE49-F238E27FC236}">
                <a16:creationId xmlns:a16="http://schemas.microsoft.com/office/drawing/2014/main" id="{F735B14F-47B3-7542-A77D-A9687496EE4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b="1">
                <a:solidFill>
                  <a:schemeClr val="tx1"/>
                </a:solidFill>
                <a:latin typeface="Arial" panose="020B0604020202020204" pitchFamily="34" charset="0"/>
                <a:ea typeface="ＭＳ Ｐゴシック" panose="020B0600070205080204" pitchFamily="34" charset="-128"/>
              </a:defRPr>
            </a:lvl1pPr>
            <a:lvl2pPr marL="742950" indent="-285750" defTabSz="931863">
              <a:defRPr sz="2400" b="1">
                <a:solidFill>
                  <a:schemeClr val="tx1"/>
                </a:solidFill>
                <a:latin typeface="Arial" panose="020B0604020202020204" pitchFamily="34" charset="0"/>
                <a:ea typeface="ＭＳ Ｐゴシック" panose="020B0600070205080204" pitchFamily="34" charset="-128"/>
              </a:defRPr>
            </a:lvl2pPr>
            <a:lvl3pPr marL="1143000" indent="-228600" defTabSz="931863">
              <a:defRPr sz="2400" b="1">
                <a:solidFill>
                  <a:schemeClr val="tx1"/>
                </a:solidFill>
                <a:latin typeface="Arial" panose="020B0604020202020204" pitchFamily="34" charset="0"/>
                <a:ea typeface="ＭＳ Ｐゴシック" panose="020B0600070205080204" pitchFamily="34" charset="-128"/>
              </a:defRPr>
            </a:lvl3pPr>
            <a:lvl4pPr marL="1600200" indent="-228600" defTabSz="931863">
              <a:defRPr sz="2400" b="1">
                <a:solidFill>
                  <a:schemeClr val="tx1"/>
                </a:solidFill>
                <a:latin typeface="Arial" panose="020B0604020202020204" pitchFamily="34" charset="0"/>
                <a:ea typeface="ＭＳ Ｐゴシック" panose="020B0600070205080204" pitchFamily="34" charset="-128"/>
              </a:defRPr>
            </a:lvl4pPr>
            <a:lvl5pPr marL="2057400" indent="-228600" defTabSz="931863">
              <a:defRPr sz="2400" b="1">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80D374FC-157C-7F42-A386-0FD8ED275EA0}" type="slidenum">
              <a:rPr lang="en-US" altLang="en-US" sz="1200" b="0" smtClean="0"/>
              <a:pPr/>
              <a:t>18</a:t>
            </a:fld>
            <a:endParaRPr lang="en-US" altLang="en-US" sz="1200" b="0"/>
          </a:p>
        </p:txBody>
      </p:sp>
      <p:sp>
        <p:nvSpPr>
          <p:cNvPr id="45058" name="Rectangle 2">
            <a:extLst>
              <a:ext uri="{FF2B5EF4-FFF2-40B4-BE49-F238E27FC236}">
                <a16:creationId xmlns:a16="http://schemas.microsoft.com/office/drawing/2014/main" id="{75B636E4-F67D-5843-9D97-A152EE452C92}"/>
              </a:ext>
            </a:extLst>
          </p:cNvPr>
          <p:cNvSpPr>
            <a:spLocks noGrp="1" noRot="1" noChangeAspect="1" noChangeArrowheads="1" noTextEdit="1"/>
          </p:cNvSpPr>
          <p:nvPr>
            <p:ph type="sldImg"/>
          </p:nvPr>
        </p:nvSpPr>
        <p:spPr>
          <a:ln/>
        </p:spPr>
      </p:sp>
      <p:sp>
        <p:nvSpPr>
          <p:cNvPr id="143363" name="Rectangle 3">
            <a:extLst>
              <a:ext uri="{FF2B5EF4-FFF2-40B4-BE49-F238E27FC236}">
                <a16:creationId xmlns:a16="http://schemas.microsoft.com/office/drawing/2014/main" id="{11EA1941-296B-584C-9864-747020FC3891}"/>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a:extLst>
              <a:ext uri="{FF2B5EF4-FFF2-40B4-BE49-F238E27FC236}">
                <a16:creationId xmlns:a16="http://schemas.microsoft.com/office/drawing/2014/main" id="{E76ED87E-3BDD-6943-A3BD-4A223EC1C28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b="1">
                <a:solidFill>
                  <a:schemeClr val="tx1"/>
                </a:solidFill>
                <a:latin typeface="Arial" panose="020B0604020202020204" pitchFamily="34" charset="0"/>
                <a:ea typeface="ＭＳ Ｐゴシック" panose="020B0600070205080204" pitchFamily="34" charset="-128"/>
              </a:defRPr>
            </a:lvl1pPr>
            <a:lvl2pPr marL="742950" indent="-285750" defTabSz="931863">
              <a:defRPr sz="2400" b="1">
                <a:solidFill>
                  <a:schemeClr val="tx1"/>
                </a:solidFill>
                <a:latin typeface="Arial" panose="020B0604020202020204" pitchFamily="34" charset="0"/>
                <a:ea typeface="ＭＳ Ｐゴシック" panose="020B0600070205080204" pitchFamily="34" charset="-128"/>
              </a:defRPr>
            </a:lvl2pPr>
            <a:lvl3pPr marL="1143000" indent="-228600" defTabSz="931863">
              <a:defRPr sz="2400" b="1">
                <a:solidFill>
                  <a:schemeClr val="tx1"/>
                </a:solidFill>
                <a:latin typeface="Arial" panose="020B0604020202020204" pitchFamily="34" charset="0"/>
                <a:ea typeface="ＭＳ Ｐゴシック" panose="020B0600070205080204" pitchFamily="34" charset="-128"/>
              </a:defRPr>
            </a:lvl3pPr>
            <a:lvl4pPr marL="1600200" indent="-228600" defTabSz="931863">
              <a:defRPr sz="2400" b="1">
                <a:solidFill>
                  <a:schemeClr val="tx1"/>
                </a:solidFill>
                <a:latin typeface="Arial" panose="020B0604020202020204" pitchFamily="34" charset="0"/>
                <a:ea typeface="ＭＳ Ｐゴシック" panose="020B0600070205080204" pitchFamily="34" charset="-128"/>
              </a:defRPr>
            </a:lvl4pPr>
            <a:lvl5pPr marL="2057400" indent="-228600" defTabSz="931863">
              <a:defRPr sz="2400" b="1">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78AA3982-D480-7F42-8E07-1D8C34E5B010}" type="slidenum">
              <a:rPr lang="en-US" altLang="en-US" sz="1200" b="0" smtClean="0"/>
              <a:pPr/>
              <a:t>19</a:t>
            </a:fld>
            <a:endParaRPr lang="en-US" altLang="en-US" sz="1200" b="0"/>
          </a:p>
        </p:txBody>
      </p:sp>
      <p:sp>
        <p:nvSpPr>
          <p:cNvPr id="47106" name="Rectangle 2">
            <a:extLst>
              <a:ext uri="{FF2B5EF4-FFF2-40B4-BE49-F238E27FC236}">
                <a16:creationId xmlns:a16="http://schemas.microsoft.com/office/drawing/2014/main" id="{7EB3E7C4-A94A-7B46-BA64-CB5BD684C45D}"/>
              </a:ext>
            </a:extLst>
          </p:cNvPr>
          <p:cNvSpPr>
            <a:spLocks noGrp="1" noRot="1" noChangeAspect="1" noChangeArrowheads="1" noTextEdit="1"/>
          </p:cNvSpPr>
          <p:nvPr>
            <p:ph type="sldImg"/>
          </p:nvPr>
        </p:nvSpPr>
        <p:spPr>
          <a:ln/>
        </p:spPr>
      </p:sp>
      <p:sp>
        <p:nvSpPr>
          <p:cNvPr id="311299" name="Rectangle 3">
            <a:extLst>
              <a:ext uri="{FF2B5EF4-FFF2-40B4-BE49-F238E27FC236}">
                <a16:creationId xmlns:a16="http://schemas.microsoft.com/office/drawing/2014/main" id="{29193158-CE46-EA42-9BA3-A57933CEB746}"/>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8B53F53B-3B72-3244-9AF7-55E62FC3793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b="1">
                <a:solidFill>
                  <a:schemeClr val="tx1"/>
                </a:solidFill>
                <a:latin typeface="Arial" panose="020B0604020202020204" pitchFamily="34" charset="0"/>
                <a:ea typeface="ＭＳ Ｐゴシック" panose="020B0600070205080204" pitchFamily="34" charset="-128"/>
              </a:defRPr>
            </a:lvl1pPr>
            <a:lvl2pPr marL="742950" indent="-285750" defTabSz="931863">
              <a:defRPr sz="2400" b="1">
                <a:solidFill>
                  <a:schemeClr val="tx1"/>
                </a:solidFill>
                <a:latin typeface="Arial" panose="020B0604020202020204" pitchFamily="34" charset="0"/>
                <a:ea typeface="ＭＳ Ｐゴシック" panose="020B0600070205080204" pitchFamily="34" charset="-128"/>
              </a:defRPr>
            </a:lvl2pPr>
            <a:lvl3pPr marL="1143000" indent="-228600" defTabSz="931863">
              <a:defRPr sz="2400" b="1">
                <a:solidFill>
                  <a:schemeClr val="tx1"/>
                </a:solidFill>
                <a:latin typeface="Arial" panose="020B0604020202020204" pitchFamily="34" charset="0"/>
                <a:ea typeface="ＭＳ Ｐゴシック" panose="020B0600070205080204" pitchFamily="34" charset="-128"/>
              </a:defRPr>
            </a:lvl3pPr>
            <a:lvl4pPr marL="1600200" indent="-228600" defTabSz="931863">
              <a:defRPr sz="2400" b="1">
                <a:solidFill>
                  <a:schemeClr val="tx1"/>
                </a:solidFill>
                <a:latin typeface="Arial" panose="020B0604020202020204" pitchFamily="34" charset="0"/>
                <a:ea typeface="ＭＳ Ｐゴシック" panose="020B0600070205080204" pitchFamily="34" charset="-128"/>
              </a:defRPr>
            </a:lvl4pPr>
            <a:lvl5pPr marL="2057400" indent="-228600" defTabSz="931863">
              <a:defRPr sz="2400" b="1">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3BB31EBE-5429-7442-8A7A-2DC8C2AB88F7}" type="slidenum">
              <a:rPr lang="en-US" altLang="en-US" sz="1200" b="0" smtClean="0"/>
              <a:pPr/>
              <a:t>2</a:t>
            </a:fld>
            <a:endParaRPr lang="en-US" altLang="en-US" sz="1200" b="0"/>
          </a:p>
        </p:txBody>
      </p:sp>
      <p:sp>
        <p:nvSpPr>
          <p:cNvPr id="18434" name="Rectangle 2">
            <a:extLst>
              <a:ext uri="{FF2B5EF4-FFF2-40B4-BE49-F238E27FC236}">
                <a16:creationId xmlns:a16="http://schemas.microsoft.com/office/drawing/2014/main" id="{F687539F-7E6F-8941-ABDA-01C4BF97DF22}"/>
              </a:ext>
            </a:extLst>
          </p:cNvPr>
          <p:cNvSpPr>
            <a:spLocks noGrp="1" noRot="1" noChangeAspect="1" noChangeArrowheads="1" noTextEdit="1"/>
          </p:cNvSpPr>
          <p:nvPr>
            <p:ph type="sldImg"/>
          </p:nvPr>
        </p:nvSpPr>
        <p:spPr>
          <a:ln/>
        </p:spPr>
      </p:sp>
      <p:sp>
        <p:nvSpPr>
          <p:cNvPr id="105475" name="Rectangle 3">
            <a:extLst>
              <a:ext uri="{FF2B5EF4-FFF2-40B4-BE49-F238E27FC236}">
                <a16:creationId xmlns:a16="http://schemas.microsoft.com/office/drawing/2014/main" id="{FEB2A8AD-CEE6-0C4C-ADE0-7AD67E02F19D}"/>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a:extLst>
              <a:ext uri="{FF2B5EF4-FFF2-40B4-BE49-F238E27FC236}">
                <a16:creationId xmlns:a16="http://schemas.microsoft.com/office/drawing/2014/main" id="{2847B092-5200-D74F-B1DF-BAB03BFE5AC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b="1">
                <a:solidFill>
                  <a:schemeClr val="tx1"/>
                </a:solidFill>
                <a:latin typeface="Arial" panose="020B0604020202020204" pitchFamily="34" charset="0"/>
                <a:ea typeface="ＭＳ Ｐゴシック" panose="020B0600070205080204" pitchFamily="34" charset="-128"/>
              </a:defRPr>
            </a:lvl1pPr>
            <a:lvl2pPr marL="742950" indent="-285750" defTabSz="931863">
              <a:defRPr sz="2400" b="1">
                <a:solidFill>
                  <a:schemeClr val="tx1"/>
                </a:solidFill>
                <a:latin typeface="Arial" panose="020B0604020202020204" pitchFamily="34" charset="0"/>
                <a:ea typeface="ＭＳ Ｐゴシック" panose="020B0600070205080204" pitchFamily="34" charset="-128"/>
              </a:defRPr>
            </a:lvl2pPr>
            <a:lvl3pPr marL="1143000" indent="-228600" defTabSz="931863">
              <a:defRPr sz="2400" b="1">
                <a:solidFill>
                  <a:schemeClr val="tx1"/>
                </a:solidFill>
                <a:latin typeface="Arial" panose="020B0604020202020204" pitchFamily="34" charset="0"/>
                <a:ea typeface="ＭＳ Ｐゴシック" panose="020B0600070205080204" pitchFamily="34" charset="-128"/>
              </a:defRPr>
            </a:lvl3pPr>
            <a:lvl4pPr marL="1600200" indent="-228600" defTabSz="931863">
              <a:defRPr sz="2400" b="1">
                <a:solidFill>
                  <a:schemeClr val="tx1"/>
                </a:solidFill>
                <a:latin typeface="Arial" panose="020B0604020202020204" pitchFamily="34" charset="0"/>
                <a:ea typeface="ＭＳ Ｐゴシック" panose="020B0600070205080204" pitchFamily="34" charset="-128"/>
              </a:defRPr>
            </a:lvl4pPr>
            <a:lvl5pPr marL="2057400" indent="-228600" defTabSz="931863">
              <a:defRPr sz="2400" b="1">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608E8334-1B6A-BD46-B65C-22A31D11502B}" type="slidenum">
              <a:rPr lang="en-US" altLang="en-US" sz="1200" b="0" smtClean="0"/>
              <a:pPr/>
              <a:t>20</a:t>
            </a:fld>
            <a:endParaRPr lang="en-US" altLang="en-US" sz="1200" b="0"/>
          </a:p>
        </p:txBody>
      </p:sp>
      <p:sp>
        <p:nvSpPr>
          <p:cNvPr id="49154" name="Rectangle 2">
            <a:extLst>
              <a:ext uri="{FF2B5EF4-FFF2-40B4-BE49-F238E27FC236}">
                <a16:creationId xmlns:a16="http://schemas.microsoft.com/office/drawing/2014/main" id="{0B0D1979-F16C-9046-BDBF-1A813516538B}"/>
              </a:ext>
            </a:extLst>
          </p:cNvPr>
          <p:cNvSpPr>
            <a:spLocks noGrp="1" noRot="1" noChangeAspect="1" noChangeArrowheads="1" noTextEdit="1"/>
          </p:cNvSpPr>
          <p:nvPr>
            <p:ph type="sldImg"/>
          </p:nvPr>
        </p:nvSpPr>
        <p:spPr>
          <a:ln/>
        </p:spPr>
      </p:sp>
      <p:sp>
        <p:nvSpPr>
          <p:cNvPr id="147459" name="Rectangle 3">
            <a:extLst>
              <a:ext uri="{FF2B5EF4-FFF2-40B4-BE49-F238E27FC236}">
                <a16:creationId xmlns:a16="http://schemas.microsoft.com/office/drawing/2014/main" id="{4D279162-1751-E14D-B87D-AB4EC9088021}"/>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a:extLst>
              <a:ext uri="{FF2B5EF4-FFF2-40B4-BE49-F238E27FC236}">
                <a16:creationId xmlns:a16="http://schemas.microsoft.com/office/drawing/2014/main" id="{04A77C0E-ADC9-3940-A028-5753193CAEE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b="1">
                <a:solidFill>
                  <a:schemeClr val="tx1"/>
                </a:solidFill>
                <a:latin typeface="Arial" panose="020B0604020202020204" pitchFamily="34" charset="0"/>
                <a:ea typeface="ＭＳ Ｐゴシック" panose="020B0600070205080204" pitchFamily="34" charset="-128"/>
              </a:defRPr>
            </a:lvl1pPr>
            <a:lvl2pPr marL="742950" indent="-285750" defTabSz="931863">
              <a:defRPr sz="2400" b="1">
                <a:solidFill>
                  <a:schemeClr val="tx1"/>
                </a:solidFill>
                <a:latin typeface="Arial" panose="020B0604020202020204" pitchFamily="34" charset="0"/>
                <a:ea typeface="ＭＳ Ｐゴシック" panose="020B0600070205080204" pitchFamily="34" charset="-128"/>
              </a:defRPr>
            </a:lvl2pPr>
            <a:lvl3pPr marL="1143000" indent="-228600" defTabSz="931863">
              <a:defRPr sz="2400" b="1">
                <a:solidFill>
                  <a:schemeClr val="tx1"/>
                </a:solidFill>
                <a:latin typeface="Arial" panose="020B0604020202020204" pitchFamily="34" charset="0"/>
                <a:ea typeface="ＭＳ Ｐゴシック" panose="020B0600070205080204" pitchFamily="34" charset="-128"/>
              </a:defRPr>
            </a:lvl3pPr>
            <a:lvl4pPr marL="1600200" indent="-228600" defTabSz="931863">
              <a:defRPr sz="2400" b="1">
                <a:solidFill>
                  <a:schemeClr val="tx1"/>
                </a:solidFill>
                <a:latin typeface="Arial" panose="020B0604020202020204" pitchFamily="34" charset="0"/>
                <a:ea typeface="ＭＳ Ｐゴシック" panose="020B0600070205080204" pitchFamily="34" charset="-128"/>
              </a:defRPr>
            </a:lvl4pPr>
            <a:lvl5pPr marL="2057400" indent="-228600" defTabSz="931863">
              <a:defRPr sz="2400" b="1">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EA6C8128-E58E-5645-A52D-A79D0AC1D13E}" type="slidenum">
              <a:rPr lang="en-US" altLang="en-US" sz="1200" b="0" smtClean="0"/>
              <a:pPr/>
              <a:t>3</a:t>
            </a:fld>
            <a:endParaRPr lang="en-US" altLang="en-US" sz="1200" b="0"/>
          </a:p>
        </p:txBody>
      </p:sp>
      <p:sp>
        <p:nvSpPr>
          <p:cNvPr id="20482" name="Rectangle 2">
            <a:extLst>
              <a:ext uri="{FF2B5EF4-FFF2-40B4-BE49-F238E27FC236}">
                <a16:creationId xmlns:a16="http://schemas.microsoft.com/office/drawing/2014/main" id="{F524289F-8A61-6B42-B54D-F9B870BCAD1E}"/>
              </a:ext>
            </a:extLst>
          </p:cNvPr>
          <p:cNvSpPr>
            <a:spLocks noGrp="1" noRot="1" noChangeAspect="1" noChangeArrowheads="1" noTextEdit="1"/>
          </p:cNvSpPr>
          <p:nvPr>
            <p:ph type="sldImg"/>
          </p:nvPr>
        </p:nvSpPr>
        <p:spPr>
          <a:ln/>
        </p:spPr>
      </p:sp>
      <p:sp>
        <p:nvSpPr>
          <p:cNvPr id="105475" name="Rectangle 3">
            <a:extLst>
              <a:ext uri="{FF2B5EF4-FFF2-40B4-BE49-F238E27FC236}">
                <a16:creationId xmlns:a16="http://schemas.microsoft.com/office/drawing/2014/main" id="{CEA13111-B522-DC47-9EA0-730F3BDA7A18}"/>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a:extLst>
              <a:ext uri="{FF2B5EF4-FFF2-40B4-BE49-F238E27FC236}">
                <a16:creationId xmlns:a16="http://schemas.microsoft.com/office/drawing/2014/main" id="{96F8BBA1-80EE-FB4F-8454-20A365CD65D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b="1">
                <a:solidFill>
                  <a:schemeClr val="tx1"/>
                </a:solidFill>
                <a:latin typeface="Arial" panose="020B0604020202020204" pitchFamily="34" charset="0"/>
                <a:ea typeface="ＭＳ Ｐゴシック" panose="020B0600070205080204" pitchFamily="34" charset="-128"/>
              </a:defRPr>
            </a:lvl1pPr>
            <a:lvl2pPr marL="742950" indent="-285750" defTabSz="931863">
              <a:defRPr sz="2400" b="1">
                <a:solidFill>
                  <a:schemeClr val="tx1"/>
                </a:solidFill>
                <a:latin typeface="Arial" panose="020B0604020202020204" pitchFamily="34" charset="0"/>
                <a:ea typeface="ＭＳ Ｐゴシック" panose="020B0600070205080204" pitchFamily="34" charset="-128"/>
              </a:defRPr>
            </a:lvl2pPr>
            <a:lvl3pPr marL="1143000" indent="-228600" defTabSz="931863">
              <a:defRPr sz="2400" b="1">
                <a:solidFill>
                  <a:schemeClr val="tx1"/>
                </a:solidFill>
                <a:latin typeface="Arial" panose="020B0604020202020204" pitchFamily="34" charset="0"/>
                <a:ea typeface="ＭＳ Ｐゴシック" panose="020B0600070205080204" pitchFamily="34" charset="-128"/>
              </a:defRPr>
            </a:lvl3pPr>
            <a:lvl4pPr marL="1600200" indent="-228600" defTabSz="931863">
              <a:defRPr sz="2400" b="1">
                <a:solidFill>
                  <a:schemeClr val="tx1"/>
                </a:solidFill>
                <a:latin typeface="Arial" panose="020B0604020202020204" pitchFamily="34" charset="0"/>
                <a:ea typeface="ＭＳ Ｐゴシック" panose="020B0600070205080204" pitchFamily="34" charset="-128"/>
              </a:defRPr>
            </a:lvl4pPr>
            <a:lvl5pPr marL="2057400" indent="-228600" defTabSz="931863">
              <a:defRPr sz="2400" b="1">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B98E6934-5C05-1240-BEE7-E4A69C4253F0}" type="slidenum">
              <a:rPr lang="en-US" altLang="en-US" sz="1200" b="0" smtClean="0"/>
              <a:pPr/>
              <a:t>4</a:t>
            </a:fld>
            <a:endParaRPr lang="en-US" altLang="en-US" sz="1200" b="0"/>
          </a:p>
        </p:txBody>
      </p:sp>
      <p:sp>
        <p:nvSpPr>
          <p:cNvPr id="22530" name="Rectangle 2">
            <a:extLst>
              <a:ext uri="{FF2B5EF4-FFF2-40B4-BE49-F238E27FC236}">
                <a16:creationId xmlns:a16="http://schemas.microsoft.com/office/drawing/2014/main" id="{1270C043-22D1-EA4D-B09C-2449D094A486}"/>
              </a:ext>
            </a:extLst>
          </p:cNvPr>
          <p:cNvSpPr>
            <a:spLocks noGrp="1" noRot="1" noChangeAspect="1" noChangeArrowheads="1" noTextEdit="1"/>
          </p:cNvSpPr>
          <p:nvPr>
            <p:ph type="sldImg"/>
          </p:nvPr>
        </p:nvSpPr>
        <p:spPr>
          <a:ln/>
        </p:spPr>
      </p:sp>
      <p:sp>
        <p:nvSpPr>
          <p:cNvPr id="985091" name="Rectangle 3">
            <a:extLst>
              <a:ext uri="{FF2B5EF4-FFF2-40B4-BE49-F238E27FC236}">
                <a16:creationId xmlns:a16="http://schemas.microsoft.com/office/drawing/2014/main" id="{74DCFC63-568B-E444-A727-D5BA98DCF203}"/>
              </a:ext>
            </a:extLst>
          </p:cNvPr>
          <p:cNvSpPr>
            <a:spLocks noGrp="1" noChangeArrowheads="1"/>
          </p:cNvSpPr>
          <p:nvPr>
            <p:ph type="body" idx="1"/>
          </p:nvPr>
        </p:nvSpPr>
        <p:spPr/>
        <p:txBody>
          <a:bodyPr/>
          <a:lstStyle/>
          <a:p>
            <a:pPr marL="171450" indent="-171450">
              <a:buFont typeface="Arial" panose="020B0604020202020204" pitchFamily="34" charset="0"/>
              <a:buChar char="•"/>
            </a:pPr>
            <a:r>
              <a:rPr lang="en-US" sz="1200" b="1" kern="1200" dirty="0">
                <a:solidFill>
                  <a:schemeClr val="tx1"/>
                </a:solidFill>
                <a:effectLst/>
                <a:latin typeface="Arial" charset="0"/>
                <a:ea typeface="ＭＳ Ｐゴシック" charset="0"/>
                <a:cs typeface="ＭＳ Ｐゴシック" charset="0"/>
              </a:rPr>
              <a:t>Financial information is any record or data related to an individual’s or business’s financial activities. </a:t>
            </a:r>
          </a:p>
          <a:p>
            <a:pPr marL="171450" indent="-171450">
              <a:buFont typeface="Arial" panose="020B0604020202020204" pitchFamily="34" charset="0"/>
              <a:buChar char="•"/>
            </a:pPr>
            <a:endParaRPr lang="en-US" sz="1200" kern="1200" dirty="0">
              <a:solidFill>
                <a:schemeClr val="tx1"/>
              </a:solidFill>
              <a:effectLst/>
              <a:latin typeface="Arial" charset="0"/>
              <a:ea typeface="ＭＳ Ｐゴシック" charset="0"/>
              <a:cs typeface="ＭＳ Ｐゴシック" charset="0"/>
            </a:endParaRPr>
          </a:p>
          <a:p>
            <a:r>
              <a:rPr lang="en-US" sz="1200" kern="1200" dirty="0">
                <a:solidFill>
                  <a:schemeClr val="tx1"/>
                </a:solidFill>
                <a:effectLst/>
                <a:latin typeface="Arial" charset="0"/>
                <a:ea typeface="ＭＳ Ｐゴシック" charset="0"/>
                <a:cs typeface="ＭＳ Ｐゴシック" charset="0"/>
              </a:rPr>
              <a:t>A. Think about your personal financial information. </a:t>
            </a:r>
          </a:p>
          <a:p>
            <a:r>
              <a:rPr lang="en-US" sz="1200" kern="1200" dirty="0">
                <a:solidFill>
                  <a:schemeClr val="tx1"/>
                </a:solidFill>
                <a:effectLst/>
                <a:latin typeface="Arial" charset="0"/>
                <a:ea typeface="ＭＳ Ｐゴシック" charset="0"/>
                <a:cs typeface="ＭＳ Ｐゴシック" charset="0"/>
              </a:rPr>
              <a:t>B. It might include records of: </a:t>
            </a:r>
          </a:p>
          <a:p>
            <a:pPr lvl="1"/>
            <a:r>
              <a:rPr lang="en-US" sz="1200" kern="1200" dirty="0">
                <a:solidFill>
                  <a:schemeClr val="tx1"/>
                </a:solidFill>
                <a:effectLst/>
                <a:latin typeface="Arial" charset="0"/>
                <a:ea typeface="ＭＳ Ｐゴシック" charset="0"/>
                <a:cs typeface="ＭＳ Ｐゴシック" charset="0"/>
              </a:rPr>
              <a:t>1. Credit card transactions </a:t>
            </a:r>
          </a:p>
          <a:p>
            <a:pPr lvl="1"/>
            <a:r>
              <a:rPr lang="en-US" sz="1200" kern="1200" dirty="0">
                <a:solidFill>
                  <a:schemeClr val="tx1"/>
                </a:solidFill>
                <a:effectLst/>
                <a:latin typeface="Arial" charset="0"/>
                <a:ea typeface="ＭＳ Ｐゴシック" charset="0"/>
                <a:cs typeface="ＭＳ Ｐゴシック" charset="0"/>
              </a:rPr>
              <a:t>2. Bank deposits and withdrawals </a:t>
            </a:r>
          </a:p>
          <a:p>
            <a:pPr lvl="1"/>
            <a:r>
              <a:rPr lang="en-US" sz="1200" kern="1200" dirty="0">
                <a:solidFill>
                  <a:schemeClr val="tx1"/>
                </a:solidFill>
                <a:effectLst/>
                <a:latin typeface="Arial" charset="0"/>
                <a:ea typeface="ＭＳ Ｐゴシック" charset="0"/>
                <a:cs typeface="ＭＳ Ｐゴシック" charset="0"/>
              </a:rPr>
              <a:t>3. Loans (school, car, house, etc.) </a:t>
            </a:r>
          </a:p>
          <a:p>
            <a:pPr lvl="1"/>
            <a:r>
              <a:rPr lang="en-US" sz="1200" kern="1200" dirty="0">
                <a:solidFill>
                  <a:schemeClr val="tx1"/>
                </a:solidFill>
                <a:effectLst/>
                <a:latin typeface="Arial" charset="0"/>
                <a:ea typeface="ＭＳ Ｐゴシック" charset="0"/>
                <a:cs typeface="ＭＳ Ｐゴシック" charset="0"/>
              </a:rPr>
              <a:t>4. Wages/Salary </a:t>
            </a:r>
          </a:p>
          <a:p>
            <a:pPr lvl="1"/>
            <a:r>
              <a:rPr lang="en-US" sz="1200" kern="1200" dirty="0">
                <a:solidFill>
                  <a:schemeClr val="tx1"/>
                </a:solidFill>
                <a:effectLst/>
                <a:latin typeface="Arial" charset="0"/>
                <a:ea typeface="ＭＳ Ｐゴシック" charset="0"/>
                <a:cs typeface="ＭＳ Ｐゴシック" charset="0"/>
              </a:rPr>
              <a:t>5. Bills (rent, utilities, wireless, etc.) </a:t>
            </a:r>
          </a:p>
          <a:p>
            <a:pPr lvl="1"/>
            <a:r>
              <a:rPr lang="en-US" sz="1200" kern="1200" dirty="0">
                <a:solidFill>
                  <a:schemeClr val="tx1"/>
                </a:solidFill>
                <a:effectLst/>
                <a:latin typeface="Arial" charset="0"/>
                <a:ea typeface="ＭＳ Ｐゴシック" charset="0"/>
                <a:cs typeface="ＭＳ Ｐゴシック" charset="0"/>
              </a:rPr>
              <a:t>6. Investments, savings accounts, and other assets </a:t>
            </a:r>
          </a:p>
          <a:p>
            <a:endParaRPr lang="en-US" sz="1200" kern="1200" dirty="0">
              <a:solidFill>
                <a:schemeClr val="tx1"/>
              </a:solidFill>
              <a:effectLst/>
              <a:latin typeface="Arial" charset="0"/>
              <a:ea typeface="ＭＳ Ｐゴシック" charset="0"/>
              <a:cs typeface="ＭＳ Ｐゴシック" charset="0"/>
            </a:endParaRPr>
          </a:p>
          <a:p>
            <a:r>
              <a:rPr lang="en-US" sz="1200" b="1" i="1" kern="1200" dirty="0">
                <a:solidFill>
                  <a:schemeClr val="tx1"/>
                </a:solidFill>
                <a:effectLst/>
                <a:latin typeface="Arial" charset="0"/>
                <a:ea typeface="ＭＳ Ｐゴシック" charset="0"/>
                <a:cs typeface="ＭＳ Ｐゴシック" charset="0"/>
              </a:rPr>
              <a:t>DISCUSSION #1: </a:t>
            </a:r>
            <a:r>
              <a:rPr lang="en-US" sz="1200" i="1" kern="1200" dirty="0">
                <a:solidFill>
                  <a:schemeClr val="tx1"/>
                </a:solidFill>
                <a:effectLst/>
                <a:latin typeface="Arial" charset="0"/>
                <a:ea typeface="ＭＳ Ｐゴシック" charset="0"/>
                <a:cs typeface="ＭＳ Ｐゴシック" charset="0"/>
              </a:rPr>
              <a:t>Ask students if they can think of more examples of personal financial information. </a:t>
            </a:r>
          </a:p>
          <a:p>
            <a:endParaRPr lang="en-US" sz="1200" i="1" kern="1200" dirty="0">
              <a:solidFill>
                <a:schemeClr val="tx1"/>
              </a:solidFill>
              <a:effectLst/>
              <a:latin typeface="Arial" charset="0"/>
              <a:ea typeface="ＭＳ Ｐゴシック" charset="0"/>
              <a:cs typeface="ＭＳ Ｐゴシック" charset="0"/>
            </a:endParaRPr>
          </a:p>
          <a:p>
            <a:r>
              <a:rPr lang="en-US" sz="1200" b="1" i="1" kern="1200" dirty="0">
                <a:solidFill>
                  <a:schemeClr val="tx1"/>
                </a:solidFill>
                <a:effectLst/>
                <a:latin typeface="Arial" charset="0"/>
                <a:ea typeface="ＭＳ Ｐゴシック" charset="0"/>
                <a:cs typeface="ＭＳ Ｐゴシック" charset="0"/>
              </a:rPr>
              <a:t>ON THE WEB: </a:t>
            </a:r>
            <a:r>
              <a:rPr lang="en-US" sz="1200" i="1" kern="1200" dirty="0">
                <a:solidFill>
                  <a:schemeClr val="tx1"/>
                </a:solidFill>
                <a:effectLst/>
                <a:latin typeface="Arial" charset="0"/>
                <a:ea typeface="ＭＳ Ｐゴシック" charset="0"/>
                <a:cs typeface="ＭＳ Ｐゴシック" charset="0"/>
              </a:rPr>
              <a:t>There are several free online resources for keeping track of your personal financial information. Check out </a:t>
            </a:r>
            <a:r>
              <a:rPr lang="en-US" sz="1200" i="1" kern="1200" dirty="0" err="1">
                <a:solidFill>
                  <a:schemeClr val="tx1"/>
                </a:solidFill>
                <a:effectLst/>
                <a:latin typeface="Arial" charset="0"/>
                <a:ea typeface="ＭＳ Ｐゴシック" charset="0"/>
                <a:cs typeface="ＭＳ Ｐゴシック" charset="0"/>
              </a:rPr>
              <a:t>www.mint.com</a:t>
            </a:r>
            <a:r>
              <a:rPr lang="en-US" sz="1200" i="1" kern="1200" dirty="0">
                <a:solidFill>
                  <a:schemeClr val="tx1"/>
                </a:solidFill>
                <a:effectLst/>
                <a:latin typeface="Arial" charset="0"/>
                <a:ea typeface="ＭＳ Ｐゴシック" charset="0"/>
                <a:cs typeface="ＭＳ Ｐゴシック" charset="0"/>
              </a:rPr>
              <a:t>, for example! </a:t>
            </a:r>
            <a:br>
              <a:rPr lang="en-US" sz="1200" kern="1200" dirty="0">
                <a:solidFill>
                  <a:schemeClr val="tx1"/>
                </a:solidFill>
                <a:effectLst/>
                <a:latin typeface="Arial" charset="0"/>
                <a:ea typeface="ＭＳ Ｐゴシック" charset="0"/>
                <a:cs typeface="ＭＳ Ｐゴシック" charset="0"/>
              </a:rPr>
            </a:br>
            <a:endParaRPr lang="en-US" sz="1200" kern="1200" dirty="0">
              <a:solidFill>
                <a:schemeClr val="tx1"/>
              </a:solidFill>
              <a:effectLst/>
              <a:latin typeface="Arial" charset="0"/>
              <a:ea typeface="ＭＳ Ｐゴシック" charset="0"/>
              <a:cs typeface="ＭＳ Ｐゴシック" charset="0"/>
            </a:endParaRPr>
          </a:p>
          <a:p>
            <a:r>
              <a:rPr lang="en-US" sz="1200" kern="1200" dirty="0">
                <a:solidFill>
                  <a:schemeClr val="tx1"/>
                </a:solidFill>
                <a:effectLst/>
                <a:latin typeface="Arial" charset="0"/>
                <a:ea typeface="ＭＳ Ｐゴシック" charset="0"/>
                <a:cs typeface="ＭＳ Ｐゴシック" charset="0"/>
              </a:rPr>
              <a:t>C. Businesses must keep track of quite a bit of financial information as well. </a:t>
            </a:r>
          </a:p>
          <a:p>
            <a:pPr>
              <a:defRPr/>
            </a:pPr>
            <a:endParaRPr lang="en-US" dirty="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a:extLst>
              <a:ext uri="{FF2B5EF4-FFF2-40B4-BE49-F238E27FC236}">
                <a16:creationId xmlns:a16="http://schemas.microsoft.com/office/drawing/2014/main" id="{96F8BBA1-80EE-FB4F-8454-20A365CD65D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b="1">
                <a:solidFill>
                  <a:schemeClr val="tx1"/>
                </a:solidFill>
                <a:latin typeface="Arial" panose="020B0604020202020204" pitchFamily="34" charset="0"/>
                <a:ea typeface="ＭＳ Ｐゴシック" panose="020B0600070205080204" pitchFamily="34" charset="-128"/>
              </a:defRPr>
            </a:lvl1pPr>
            <a:lvl2pPr marL="742950" indent="-285750" defTabSz="931863">
              <a:defRPr sz="2400" b="1">
                <a:solidFill>
                  <a:schemeClr val="tx1"/>
                </a:solidFill>
                <a:latin typeface="Arial" panose="020B0604020202020204" pitchFamily="34" charset="0"/>
                <a:ea typeface="ＭＳ Ｐゴシック" panose="020B0600070205080204" pitchFamily="34" charset="-128"/>
              </a:defRPr>
            </a:lvl2pPr>
            <a:lvl3pPr marL="1143000" indent="-228600" defTabSz="931863">
              <a:defRPr sz="2400" b="1">
                <a:solidFill>
                  <a:schemeClr val="tx1"/>
                </a:solidFill>
                <a:latin typeface="Arial" panose="020B0604020202020204" pitchFamily="34" charset="0"/>
                <a:ea typeface="ＭＳ Ｐゴシック" panose="020B0600070205080204" pitchFamily="34" charset="-128"/>
              </a:defRPr>
            </a:lvl3pPr>
            <a:lvl4pPr marL="1600200" indent="-228600" defTabSz="931863">
              <a:defRPr sz="2400" b="1">
                <a:solidFill>
                  <a:schemeClr val="tx1"/>
                </a:solidFill>
                <a:latin typeface="Arial" panose="020B0604020202020204" pitchFamily="34" charset="0"/>
                <a:ea typeface="ＭＳ Ｐゴシック" panose="020B0600070205080204" pitchFamily="34" charset="-128"/>
              </a:defRPr>
            </a:lvl4pPr>
            <a:lvl5pPr marL="2057400" indent="-228600" defTabSz="931863">
              <a:defRPr sz="2400" b="1">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B98E6934-5C05-1240-BEE7-E4A69C4253F0}" type="slidenum">
              <a:rPr lang="en-US" altLang="en-US" sz="1200" b="0" smtClean="0"/>
              <a:pPr/>
              <a:t>5</a:t>
            </a:fld>
            <a:endParaRPr lang="en-US" altLang="en-US" sz="1200" b="0"/>
          </a:p>
        </p:txBody>
      </p:sp>
      <p:sp>
        <p:nvSpPr>
          <p:cNvPr id="22530" name="Rectangle 2">
            <a:extLst>
              <a:ext uri="{FF2B5EF4-FFF2-40B4-BE49-F238E27FC236}">
                <a16:creationId xmlns:a16="http://schemas.microsoft.com/office/drawing/2014/main" id="{1270C043-22D1-EA4D-B09C-2449D094A486}"/>
              </a:ext>
            </a:extLst>
          </p:cNvPr>
          <p:cNvSpPr>
            <a:spLocks noGrp="1" noRot="1" noChangeAspect="1" noChangeArrowheads="1" noTextEdit="1"/>
          </p:cNvSpPr>
          <p:nvPr>
            <p:ph type="sldImg"/>
          </p:nvPr>
        </p:nvSpPr>
        <p:spPr>
          <a:ln/>
        </p:spPr>
      </p:sp>
      <p:sp>
        <p:nvSpPr>
          <p:cNvPr id="985091" name="Rectangle 3">
            <a:extLst>
              <a:ext uri="{FF2B5EF4-FFF2-40B4-BE49-F238E27FC236}">
                <a16:creationId xmlns:a16="http://schemas.microsoft.com/office/drawing/2014/main" id="{74DCFC63-568B-E444-A727-D5BA98DCF203}"/>
              </a:ext>
            </a:extLst>
          </p:cNvPr>
          <p:cNvSpPr>
            <a:spLocks noGrp="1" noChangeArrowheads="1"/>
          </p:cNvSpPr>
          <p:nvPr>
            <p:ph type="body" idx="1"/>
          </p:nvPr>
        </p:nvSpPr>
        <p:spPr/>
        <p:txBody>
          <a:bodyPr/>
          <a:lstStyle/>
          <a:p>
            <a:r>
              <a:rPr lang="en-US" sz="1200" kern="1200" dirty="0">
                <a:solidFill>
                  <a:schemeClr val="tx1"/>
                </a:solidFill>
                <a:effectLst/>
                <a:latin typeface="Arial" charset="0"/>
                <a:ea typeface="ＭＳ Ｐゴシック" charset="0"/>
                <a:cs typeface="ＭＳ Ｐゴシック" charset="0"/>
              </a:rPr>
              <a:t>D. Here are just a few examples of financial data that a typical business generates: </a:t>
            </a:r>
          </a:p>
          <a:p>
            <a:pPr lvl="1"/>
            <a:r>
              <a:rPr lang="en-US" sz="1200" kern="1200" dirty="0">
                <a:solidFill>
                  <a:schemeClr val="tx1"/>
                </a:solidFill>
                <a:effectLst/>
                <a:latin typeface="Arial" charset="0"/>
                <a:ea typeface="ＭＳ Ｐゴシック" charset="0"/>
                <a:cs typeface="ＭＳ Ｐゴシック" charset="0"/>
              </a:rPr>
              <a:t>1. Accounts payable records </a:t>
            </a:r>
          </a:p>
          <a:p>
            <a:pPr lvl="1"/>
            <a:r>
              <a:rPr lang="en-US" sz="1200" kern="1200" dirty="0">
                <a:solidFill>
                  <a:schemeClr val="tx1"/>
                </a:solidFill>
                <a:effectLst/>
                <a:latin typeface="Arial" charset="0"/>
                <a:ea typeface="ＭＳ Ｐゴシック" charset="0"/>
                <a:cs typeface="ＭＳ Ｐゴシック" charset="0"/>
              </a:rPr>
              <a:t>2. Accounts receivable records </a:t>
            </a:r>
          </a:p>
          <a:p>
            <a:pPr lvl="1"/>
            <a:r>
              <a:rPr lang="en-US" sz="1200" kern="1200" dirty="0">
                <a:solidFill>
                  <a:schemeClr val="tx1"/>
                </a:solidFill>
                <a:effectLst/>
                <a:latin typeface="Arial" charset="0"/>
                <a:ea typeface="ＭＳ Ｐゴシック" charset="0"/>
                <a:cs typeface="ＭＳ Ｐゴシック" charset="0"/>
              </a:rPr>
              <a:t>3. Receipts </a:t>
            </a:r>
          </a:p>
          <a:p>
            <a:pPr lvl="1"/>
            <a:r>
              <a:rPr lang="en-US" sz="1200" kern="1200" dirty="0">
                <a:solidFill>
                  <a:schemeClr val="tx1"/>
                </a:solidFill>
                <a:effectLst/>
                <a:latin typeface="Arial" charset="0"/>
                <a:ea typeface="ＭＳ Ｐゴシック" charset="0"/>
                <a:cs typeface="ＭＳ Ｐゴシック" charset="0"/>
              </a:rPr>
              <a:t>4. Sales invoices </a:t>
            </a:r>
          </a:p>
          <a:p>
            <a:pPr lvl="1"/>
            <a:r>
              <a:rPr lang="en-US" sz="1200" kern="1200" dirty="0">
                <a:solidFill>
                  <a:schemeClr val="tx1"/>
                </a:solidFill>
                <a:effectLst/>
                <a:latin typeface="Arial" charset="0"/>
                <a:ea typeface="ＭＳ Ｐゴシック" charset="0"/>
                <a:cs typeface="ＭＳ Ｐゴシック" charset="0"/>
              </a:rPr>
              <a:t>5. Corporate credit card transactions </a:t>
            </a:r>
          </a:p>
          <a:p>
            <a:pPr lvl="1"/>
            <a:r>
              <a:rPr lang="en-US" sz="1200" kern="1200" dirty="0">
                <a:solidFill>
                  <a:schemeClr val="tx1"/>
                </a:solidFill>
                <a:effectLst/>
                <a:latin typeface="Arial" charset="0"/>
                <a:ea typeface="ＭＳ Ｐゴシック" charset="0"/>
                <a:cs typeface="ＭＳ Ｐゴシック" charset="0"/>
              </a:rPr>
              <a:t>6. Loan documents </a:t>
            </a:r>
          </a:p>
          <a:p>
            <a:pPr lvl="1"/>
            <a:r>
              <a:rPr lang="en-US" sz="1200" kern="1200" dirty="0">
                <a:solidFill>
                  <a:schemeClr val="tx1"/>
                </a:solidFill>
                <a:effectLst/>
                <a:latin typeface="Arial" charset="0"/>
                <a:ea typeface="ＭＳ Ｐゴシック" charset="0"/>
                <a:cs typeface="ＭＳ Ｐゴシック" charset="0"/>
              </a:rPr>
              <a:t>7. Expense reports </a:t>
            </a:r>
          </a:p>
          <a:p>
            <a:pPr lvl="1"/>
            <a:r>
              <a:rPr lang="en-US" sz="1200" kern="1200" dirty="0">
                <a:solidFill>
                  <a:schemeClr val="tx1"/>
                </a:solidFill>
                <a:effectLst/>
                <a:latin typeface="Arial" charset="0"/>
                <a:ea typeface="ＭＳ Ｐゴシック" charset="0"/>
                <a:cs typeface="ＭＳ Ｐゴシック" charset="0"/>
              </a:rPr>
              <a:t>8. Income statements </a:t>
            </a:r>
          </a:p>
          <a:p>
            <a:pPr lvl="1"/>
            <a:r>
              <a:rPr lang="en-US" sz="1200" kern="1200" dirty="0">
                <a:solidFill>
                  <a:schemeClr val="tx1"/>
                </a:solidFill>
                <a:effectLst/>
                <a:latin typeface="Arial" charset="0"/>
                <a:ea typeface="ＭＳ Ｐゴシック" charset="0"/>
                <a:cs typeface="ＭＳ Ｐゴシック" charset="0"/>
              </a:rPr>
              <a:t>9. Records of other assets </a:t>
            </a:r>
          </a:p>
          <a:p>
            <a:br>
              <a:rPr lang="en-US" sz="1200" kern="1200" dirty="0">
                <a:solidFill>
                  <a:schemeClr val="tx1"/>
                </a:solidFill>
                <a:effectLst/>
                <a:latin typeface="Arial" charset="0"/>
                <a:ea typeface="ＭＳ Ｐゴシック" charset="0"/>
                <a:cs typeface="ＭＳ Ｐゴシック" charset="0"/>
              </a:rPr>
            </a:br>
            <a:endParaRPr lang="en-US" sz="1200" kern="1200" dirty="0">
              <a:solidFill>
                <a:schemeClr val="tx1"/>
              </a:solidFill>
              <a:effectLst/>
              <a:latin typeface="Arial" charset="0"/>
              <a:ea typeface="ＭＳ Ｐゴシック" charset="0"/>
              <a:cs typeface="ＭＳ Ｐゴシック" charset="0"/>
            </a:endParaRPr>
          </a:p>
          <a:p>
            <a:r>
              <a:rPr lang="en-US" sz="1200" b="1" i="1" kern="1200" dirty="0">
                <a:solidFill>
                  <a:schemeClr val="tx1"/>
                </a:solidFill>
                <a:effectLst/>
                <a:latin typeface="Arial" charset="0"/>
                <a:ea typeface="ＭＳ Ｐゴシック" charset="0"/>
                <a:cs typeface="ＭＳ Ｐゴシック" charset="0"/>
              </a:rPr>
              <a:t>DISCUSSION #2: </a:t>
            </a:r>
            <a:r>
              <a:rPr lang="en-US" sz="1200" i="1" kern="1200" dirty="0">
                <a:solidFill>
                  <a:schemeClr val="tx1"/>
                </a:solidFill>
                <a:effectLst/>
                <a:latin typeface="Arial" charset="0"/>
                <a:ea typeface="ＭＳ Ｐゴシック" charset="0"/>
                <a:cs typeface="ＭＳ Ｐゴシック" charset="0"/>
              </a:rPr>
              <a:t>Ask students if they can think of more examples of a business’s financial information. </a:t>
            </a:r>
          </a:p>
          <a:p>
            <a:endParaRPr lang="en-US" sz="1200" kern="1200" dirty="0">
              <a:solidFill>
                <a:schemeClr val="tx1"/>
              </a:solidFill>
              <a:effectLst/>
              <a:latin typeface="Arial" charset="0"/>
              <a:ea typeface="ＭＳ Ｐゴシック" charset="0"/>
              <a:cs typeface="ＭＳ Ｐゴシック" charset="0"/>
            </a:endParaRPr>
          </a:p>
          <a:p>
            <a:r>
              <a:rPr lang="en-US" sz="1200" kern="1200" dirty="0">
                <a:solidFill>
                  <a:schemeClr val="tx1"/>
                </a:solidFill>
                <a:effectLst/>
                <a:latin typeface="Arial" charset="0"/>
                <a:ea typeface="ＭＳ Ｐゴシック" charset="0"/>
                <a:cs typeface="ＭＳ Ｐゴシック" charset="0"/>
              </a:rPr>
              <a:t>• </a:t>
            </a:r>
            <a:r>
              <a:rPr lang="en-US" sz="1200" b="1" kern="1200" dirty="0">
                <a:solidFill>
                  <a:schemeClr val="tx1"/>
                </a:solidFill>
                <a:effectLst/>
                <a:latin typeface="Arial" charset="0"/>
                <a:ea typeface="ＭＳ Ｐゴシック" charset="0"/>
                <a:cs typeface="ＭＳ Ｐゴシック" charset="0"/>
              </a:rPr>
              <a:t>Financial information must be organized and recorded in a useful way. </a:t>
            </a:r>
          </a:p>
          <a:p>
            <a:endParaRPr lang="en-US" sz="1200" kern="1200" dirty="0">
              <a:solidFill>
                <a:schemeClr val="tx1"/>
              </a:solidFill>
              <a:effectLst/>
              <a:latin typeface="Arial" charset="0"/>
              <a:ea typeface="ＭＳ Ｐゴシック" charset="0"/>
              <a:cs typeface="ＭＳ Ｐゴシック" charset="0"/>
            </a:endParaRPr>
          </a:p>
          <a:p>
            <a:r>
              <a:rPr lang="en-US" sz="1200" kern="1200" dirty="0">
                <a:solidFill>
                  <a:schemeClr val="tx1"/>
                </a:solidFill>
                <a:effectLst/>
                <a:latin typeface="Arial" charset="0"/>
                <a:ea typeface="ＭＳ Ｐゴシック" charset="0"/>
                <a:cs typeface="ＭＳ Ｐゴシック" charset="0"/>
              </a:rPr>
              <a:t>A. Imagine a big desk piled high with papers—receipts, bank statements, pay stubs, bills, etc. </a:t>
            </a:r>
          </a:p>
          <a:p>
            <a:pPr lvl="1"/>
            <a:r>
              <a:rPr lang="en-US" sz="1200" kern="1200" dirty="0">
                <a:solidFill>
                  <a:schemeClr val="tx1"/>
                </a:solidFill>
                <a:effectLst/>
                <a:latin typeface="Arial" charset="0"/>
                <a:ea typeface="ＭＳ Ｐゴシック" charset="0"/>
                <a:cs typeface="ＭＳ Ｐゴシック" charset="0"/>
              </a:rPr>
              <a:t>1. That’s a lot of financial information! </a:t>
            </a:r>
          </a:p>
          <a:p>
            <a:pPr lvl="1"/>
            <a:r>
              <a:rPr lang="en-US" sz="1200" kern="1200" dirty="0">
                <a:solidFill>
                  <a:schemeClr val="tx1"/>
                </a:solidFill>
                <a:effectLst/>
                <a:latin typeface="Arial" charset="0"/>
                <a:ea typeface="ＭＳ Ｐゴシック" charset="0"/>
                <a:cs typeface="ＭＳ Ｐゴシック" charset="0"/>
              </a:rPr>
              <a:t>2. However, in its current state, it isn’t very useful. </a:t>
            </a:r>
          </a:p>
          <a:p>
            <a:pPr lvl="1"/>
            <a:r>
              <a:rPr lang="en-US" sz="1200" kern="1200" dirty="0">
                <a:solidFill>
                  <a:schemeClr val="tx1"/>
                </a:solidFill>
                <a:effectLst/>
                <a:latin typeface="Arial" charset="0"/>
                <a:ea typeface="ＭＳ Ｐゴシック" charset="0"/>
                <a:cs typeface="ＭＳ Ｐゴシック" charset="0"/>
              </a:rPr>
              <a:t>3. The data need to be gathered and organized in a way that makes sense and are useful. </a:t>
            </a:r>
          </a:p>
          <a:p>
            <a:br>
              <a:rPr lang="en-US" sz="1200" kern="1200" dirty="0">
                <a:solidFill>
                  <a:schemeClr val="tx1"/>
                </a:solidFill>
                <a:effectLst/>
                <a:latin typeface="Arial" charset="0"/>
                <a:ea typeface="ＭＳ Ｐゴシック" charset="0"/>
                <a:cs typeface="ＭＳ Ｐゴシック" charset="0"/>
              </a:rPr>
            </a:br>
            <a:endParaRPr lang="en-US" sz="1200" kern="1200" dirty="0">
              <a:solidFill>
                <a:schemeClr val="tx1"/>
              </a:solidFill>
              <a:effectLst/>
              <a:latin typeface="Arial" charset="0"/>
              <a:ea typeface="ＭＳ Ｐゴシック" charset="0"/>
              <a:cs typeface="ＭＳ Ｐゴシック" charset="0"/>
            </a:endParaRPr>
          </a:p>
          <a:p>
            <a:pPr>
              <a:defRPr/>
            </a:pPr>
            <a:endParaRPr lang="en-US" dirty="0">
              <a:cs typeface="+mn-cs"/>
            </a:endParaRPr>
          </a:p>
        </p:txBody>
      </p:sp>
    </p:spTree>
    <p:extLst>
      <p:ext uri="{BB962C8B-B14F-4D97-AF65-F5344CB8AC3E}">
        <p14:creationId xmlns:p14="http://schemas.microsoft.com/office/powerpoint/2010/main" val="3672520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a:extLst>
              <a:ext uri="{FF2B5EF4-FFF2-40B4-BE49-F238E27FC236}">
                <a16:creationId xmlns:a16="http://schemas.microsoft.com/office/drawing/2014/main" id="{815E922D-1EE4-6446-A2E3-6744A55BFDA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b="1">
                <a:solidFill>
                  <a:schemeClr val="tx1"/>
                </a:solidFill>
                <a:latin typeface="Arial" panose="020B0604020202020204" pitchFamily="34" charset="0"/>
                <a:ea typeface="ＭＳ Ｐゴシック" panose="020B0600070205080204" pitchFamily="34" charset="-128"/>
              </a:defRPr>
            </a:lvl1pPr>
            <a:lvl2pPr marL="742950" indent="-285750" defTabSz="931863">
              <a:defRPr sz="2400" b="1">
                <a:solidFill>
                  <a:schemeClr val="tx1"/>
                </a:solidFill>
                <a:latin typeface="Arial" panose="020B0604020202020204" pitchFamily="34" charset="0"/>
                <a:ea typeface="ＭＳ Ｐゴシック" panose="020B0600070205080204" pitchFamily="34" charset="-128"/>
              </a:defRPr>
            </a:lvl2pPr>
            <a:lvl3pPr marL="1143000" indent="-228600" defTabSz="931863">
              <a:defRPr sz="2400" b="1">
                <a:solidFill>
                  <a:schemeClr val="tx1"/>
                </a:solidFill>
                <a:latin typeface="Arial" panose="020B0604020202020204" pitchFamily="34" charset="0"/>
                <a:ea typeface="ＭＳ Ｐゴシック" panose="020B0600070205080204" pitchFamily="34" charset="-128"/>
              </a:defRPr>
            </a:lvl3pPr>
            <a:lvl4pPr marL="1600200" indent="-228600" defTabSz="931863">
              <a:defRPr sz="2400" b="1">
                <a:solidFill>
                  <a:schemeClr val="tx1"/>
                </a:solidFill>
                <a:latin typeface="Arial" panose="020B0604020202020204" pitchFamily="34" charset="0"/>
                <a:ea typeface="ＭＳ Ｐゴシック" panose="020B0600070205080204" pitchFamily="34" charset="-128"/>
              </a:defRPr>
            </a:lvl4pPr>
            <a:lvl5pPr marL="2057400" indent="-228600" defTabSz="931863">
              <a:defRPr sz="2400" b="1">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747D3089-0671-FF4A-91B6-72F981F326E9}" type="slidenum">
              <a:rPr lang="en-US" altLang="en-US" sz="1200" b="0" smtClean="0"/>
              <a:pPr/>
              <a:t>6</a:t>
            </a:fld>
            <a:endParaRPr lang="en-US" altLang="en-US" sz="1200" b="0"/>
          </a:p>
        </p:txBody>
      </p:sp>
      <p:sp>
        <p:nvSpPr>
          <p:cNvPr id="24578" name="Rectangle 2">
            <a:extLst>
              <a:ext uri="{FF2B5EF4-FFF2-40B4-BE49-F238E27FC236}">
                <a16:creationId xmlns:a16="http://schemas.microsoft.com/office/drawing/2014/main" id="{B18E9119-1C6E-1F49-B417-D822743D5E49}"/>
              </a:ext>
            </a:extLst>
          </p:cNvPr>
          <p:cNvSpPr>
            <a:spLocks noGrp="1" noRot="1" noChangeAspect="1" noChangeArrowheads="1" noTextEdit="1"/>
          </p:cNvSpPr>
          <p:nvPr>
            <p:ph type="sldImg"/>
          </p:nvPr>
        </p:nvSpPr>
        <p:spPr>
          <a:ln/>
        </p:spPr>
      </p:sp>
      <p:sp>
        <p:nvSpPr>
          <p:cNvPr id="975875" name="Rectangle 3">
            <a:extLst>
              <a:ext uri="{FF2B5EF4-FFF2-40B4-BE49-F238E27FC236}">
                <a16:creationId xmlns:a16="http://schemas.microsoft.com/office/drawing/2014/main" id="{393779A5-FBF7-0D4A-8550-ACC34D47192F}"/>
              </a:ext>
            </a:extLst>
          </p:cNvPr>
          <p:cNvSpPr>
            <a:spLocks noGrp="1" noChangeArrowheads="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1" kern="1200" dirty="0">
                <a:solidFill>
                  <a:schemeClr val="tx1"/>
                </a:solidFill>
                <a:effectLst/>
                <a:latin typeface="Arial" charset="0"/>
                <a:ea typeface="ＭＳ Ｐゴシック" charset="0"/>
                <a:cs typeface="ＭＳ Ｐゴシック" charset="0"/>
              </a:rPr>
              <a:t>Four criteria are common standards for determining if financial information is useful:</a:t>
            </a:r>
          </a:p>
          <a:p>
            <a:pPr>
              <a:defRPr/>
            </a:pPr>
            <a:endParaRPr lang="en-US" dirty="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a:extLst>
              <a:ext uri="{FF2B5EF4-FFF2-40B4-BE49-F238E27FC236}">
                <a16:creationId xmlns:a16="http://schemas.microsoft.com/office/drawing/2014/main" id="{CA91BC3E-CE0B-C34B-ACC0-B85506BD77C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b="1">
                <a:solidFill>
                  <a:schemeClr val="tx1"/>
                </a:solidFill>
                <a:latin typeface="Arial" panose="020B0604020202020204" pitchFamily="34" charset="0"/>
                <a:ea typeface="ＭＳ Ｐゴシック" panose="020B0600070205080204" pitchFamily="34" charset="-128"/>
              </a:defRPr>
            </a:lvl1pPr>
            <a:lvl2pPr marL="742950" indent="-285750" defTabSz="931863">
              <a:defRPr sz="2400" b="1">
                <a:solidFill>
                  <a:schemeClr val="tx1"/>
                </a:solidFill>
                <a:latin typeface="Arial" panose="020B0604020202020204" pitchFamily="34" charset="0"/>
                <a:ea typeface="ＭＳ Ｐゴシック" panose="020B0600070205080204" pitchFamily="34" charset="-128"/>
              </a:defRPr>
            </a:lvl2pPr>
            <a:lvl3pPr marL="1143000" indent="-228600" defTabSz="931863">
              <a:defRPr sz="2400" b="1">
                <a:solidFill>
                  <a:schemeClr val="tx1"/>
                </a:solidFill>
                <a:latin typeface="Arial" panose="020B0604020202020204" pitchFamily="34" charset="0"/>
                <a:ea typeface="ＭＳ Ｐゴシック" panose="020B0600070205080204" pitchFamily="34" charset="-128"/>
              </a:defRPr>
            </a:lvl3pPr>
            <a:lvl4pPr marL="1600200" indent="-228600" defTabSz="931863">
              <a:defRPr sz="2400" b="1">
                <a:solidFill>
                  <a:schemeClr val="tx1"/>
                </a:solidFill>
                <a:latin typeface="Arial" panose="020B0604020202020204" pitchFamily="34" charset="0"/>
                <a:ea typeface="ＭＳ Ｐゴシック" panose="020B0600070205080204" pitchFamily="34" charset="-128"/>
              </a:defRPr>
            </a:lvl4pPr>
            <a:lvl5pPr marL="2057400" indent="-228600" defTabSz="931863">
              <a:defRPr sz="2400" b="1">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673321A1-1F8A-C24D-A1DD-FA427EEA61A3}" type="slidenum">
              <a:rPr lang="en-US" altLang="en-US" sz="1200" b="0" smtClean="0"/>
              <a:pPr/>
              <a:t>7</a:t>
            </a:fld>
            <a:endParaRPr lang="en-US" altLang="en-US" sz="1200" b="0"/>
          </a:p>
        </p:txBody>
      </p:sp>
      <p:sp>
        <p:nvSpPr>
          <p:cNvPr id="26626" name="Rectangle 2">
            <a:extLst>
              <a:ext uri="{FF2B5EF4-FFF2-40B4-BE49-F238E27FC236}">
                <a16:creationId xmlns:a16="http://schemas.microsoft.com/office/drawing/2014/main" id="{ECB45B23-DF80-7847-984E-1B797D937F0A}"/>
              </a:ext>
            </a:extLst>
          </p:cNvPr>
          <p:cNvSpPr>
            <a:spLocks noGrp="1" noRot="1" noChangeAspect="1" noChangeArrowheads="1" noTextEdit="1"/>
          </p:cNvSpPr>
          <p:nvPr>
            <p:ph type="sldImg"/>
          </p:nvPr>
        </p:nvSpPr>
        <p:spPr>
          <a:ln/>
        </p:spPr>
      </p:sp>
      <p:sp>
        <p:nvSpPr>
          <p:cNvPr id="975875" name="Rectangle 3">
            <a:extLst>
              <a:ext uri="{FF2B5EF4-FFF2-40B4-BE49-F238E27FC236}">
                <a16:creationId xmlns:a16="http://schemas.microsoft.com/office/drawing/2014/main" id="{886C9395-80DC-E840-8934-E0C4DDFA370E}"/>
              </a:ext>
            </a:extLst>
          </p:cNvPr>
          <p:cNvSpPr>
            <a:spLocks noGrp="1" noChangeArrowheads="1"/>
          </p:cNvSpPr>
          <p:nvPr>
            <p:ph type="body" idx="1"/>
          </p:nvPr>
        </p:nvSpPr>
        <p:spPr/>
        <p:txBody>
          <a:bodyPr/>
          <a:lstStyle/>
          <a:p>
            <a:r>
              <a:rPr lang="en-US" sz="1200" kern="1200" dirty="0">
                <a:solidFill>
                  <a:schemeClr val="tx1"/>
                </a:solidFill>
                <a:effectLst/>
                <a:latin typeface="Arial" charset="0"/>
                <a:ea typeface="ＭＳ Ｐゴシック" charset="0"/>
                <a:cs typeface="ＭＳ Ｐゴシック" charset="0"/>
              </a:rPr>
              <a:t>A. Useful financial information is understandable. </a:t>
            </a:r>
          </a:p>
          <a:p>
            <a:pPr lvl="1"/>
            <a:r>
              <a:rPr lang="en-US" sz="1200" kern="1200" dirty="0">
                <a:solidFill>
                  <a:schemeClr val="tx1"/>
                </a:solidFill>
                <a:effectLst/>
                <a:latin typeface="Arial" charset="0"/>
                <a:ea typeface="ＭＳ Ｐゴシック" charset="0"/>
                <a:cs typeface="ＭＳ Ｐゴシック" charset="0"/>
              </a:rPr>
              <a:t>1. Have you ever purchased a product that required assembly—and then realized that the instructions were printed in a foreign language? </a:t>
            </a:r>
          </a:p>
          <a:p>
            <a:pPr lvl="2"/>
            <a:r>
              <a:rPr lang="en-US" sz="1200" kern="1200" dirty="0">
                <a:solidFill>
                  <a:schemeClr val="tx1"/>
                </a:solidFill>
                <a:effectLst/>
                <a:latin typeface="Arial" charset="0"/>
                <a:ea typeface="ＭＳ Ｐゴシック" charset="0"/>
                <a:cs typeface="ＭＳ Ｐゴシック" charset="0"/>
              </a:rPr>
              <a:t>a. Unless you had some very detailed photos to go by, the instructions probably weren’t of much use to you. </a:t>
            </a:r>
          </a:p>
          <a:p>
            <a:pPr lvl="2"/>
            <a:r>
              <a:rPr lang="en-US" sz="1200" kern="1200" dirty="0">
                <a:solidFill>
                  <a:schemeClr val="tx1"/>
                </a:solidFill>
                <a:effectLst/>
                <a:latin typeface="Arial" charset="0"/>
                <a:ea typeface="ＭＳ Ｐゴシック" charset="0"/>
                <a:cs typeface="ＭＳ Ｐゴシック" charset="0"/>
              </a:rPr>
              <a:t>b. That’s because they weren’t understandable! </a:t>
            </a:r>
          </a:p>
          <a:p>
            <a:pPr lvl="1"/>
            <a:r>
              <a:rPr lang="en-US" sz="1200" kern="1200" dirty="0">
                <a:solidFill>
                  <a:schemeClr val="tx1"/>
                </a:solidFill>
                <a:effectLst/>
                <a:latin typeface="Arial" charset="0"/>
                <a:ea typeface="ＭＳ Ｐゴシック" charset="0"/>
                <a:cs typeface="ＭＳ Ｐゴシック" charset="0"/>
              </a:rPr>
              <a:t>2. Financial information must be understandable, not just to the people who prepare it, but to everyone who needs to use it. </a:t>
            </a:r>
          </a:p>
          <a:p>
            <a:pPr lvl="2"/>
            <a:r>
              <a:rPr lang="en-US" sz="1200" kern="1200" dirty="0">
                <a:solidFill>
                  <a:schemeClr val="tx1"/>
                </a:solidFill>
                <a:effectLst/>
                <a:latin typeface="Arial" charset="0"/>
                <a:ea typeface="ＭＳ Ｐゴシック" charset="0"/>
                <a:cs typeface="ＭＳ Ｐゴシック" charset="0"/>
              </a:rPr>
              <a:t>a. Accountants and others in the field of finance may have in-depth knowledge of financial data, but their reports will be seen by managers, employees, investors, etc., who may not be as skilled in the finer points of financial interpretation. </a:t>
            </a:r>
          </a:p>
          <a:p>
            <a:pPr lvl="2"/>
            <a:r>
              <a:rPr lang="en-US" sz="1200" kern="1200" dirty="0">
                <a:solidFill>
                  <a:schemeClr val="tx1"/>
                </a:solidFill>
                <a:effectLst/>
                <a:latin typeface="Arial" charset="0"/>
                <a:ea typeface="ＭＳ Ｐゴシック" charset="0"/>
                <a:cs typeface="ＭＳ Ｐゴシック" charset="0"/>
              </a:rPr>
              <a:t>b. For this reason, useful financial information is presented in ways that are understandable, both in the language used and in the layout and format of the report. </a:t>
            </a:r>
          </a:p>
          <a:p>
            <a:endParaRPr lang="en-US" sz="1200" kern="1200" dirty="0">
              <a:solidFill>
                <a:schemeClr val="tx1"/>
              </a:solidFill>
              <a:effectLst/>
              <a:latin typeface="Arial" charset="0"/>
              <a:ea typeface="ＭＳ Ｐゴシック" charset="0"/>
              <a:cs typeface="ＭＳ Ｐゴシック" charset="0"/>
            </a:endParaRPr>
          </a:p>
          <a:p>
            <a:r>
              <a:rPr lang="en-US" sz="1200" b="1" i="1" kern="1200" dirty="0">
                <a:solidFill>
                  <a:schemeClr val="tx1"/>
                </a:solidFill>
                <a:effectLst/>
                <a:latin typeface="Arial" charset="0"/>
                <a:ea typeface="ＭＳ Ｐゴシック" charset="0"/>
                <a:cs typeface="ＭＳ Ｐゴシック" charset="0"/>
              </a:rPr>
              <a:t>DISCUSSION #3: </a:t>
            </a:r>
            <a:r>
              <a:rPr lang="en-US" sz="1200" i="1" kern="1200" dirty="0">
                <a:solidFill>
                  <a:schemeClr val="tx1"/>
                </a:solidFill>
                <a:effectLst/>
                <a:latin typeface="Arial" charset="0"/>
                <a:ea typeface="ＭＳ Ｐゴシック" charset="0"/>
                <a:cs typeface="ＭＳ Ｐゴシック" charset="0"/>
              </a:rPr>
              <a:t>Ask students if they can think of more ways to make financial information understandable for its users.</a:t>
            </a:r>
            <a:r>
              <a:rPr lang="en-US" sz="1200" kern="1200" dirty="0">
                <a:solidFill>
                  <a:schemeClr val="tx1"/>
                </a:solidFill>
                <a:effectLst/>
                <a:latin typeface="Arial" charset="0"/>
                <a:ea typeface="ＭＳ Ｐゴシック" charset="0"/>
                <a:cs typeface="ＭＳ Ｐゴシック" charset="0"/>
              </a:rPr>
              <a:t> </a:t>
            </a:r>
          </a:p>
          <a:p>
            <a:endParaRPr lang="en-US" sz="1200" kern="1200" dirty="0">
              <a:solidFill>
                <a:schemeClr val="tx1"/>
              </a:solidFill>
              <a:effectLst/>
              <a:latin typeface="Arial" charset="0"/>
              <a:ea typeface="ＭＳ Ｐゴシック" charset="0"/>
              <a:cs typeface="ＭＳ Ｐゴシック" charset="0"/>
            </a:endParaRPr>
          </a:p>
          <a:p>
            <a:pPr>
              <a:defRPr/>
            </a:pPr>
            <a:endParaRPr lang="en-US" dirty="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a:extLst>
              <a:ext uri="{FF2B5EF4-FFF2-40B4-BE49-F238E27FC236}">
                <a16:creationId xmlns:a16="http://schemas.microsoft.com/office/drawing/2014/main" id="{DF559C9E-3079-3C44-A28C-D8149B81831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b="1">
                <a:solidFill>
                  <a:schemeClr val="tx1"/>
                </a:solidFill>
                <a:latin typeface="Arial" panose="020B0604020202020204" pitchFamily="34" charset="0"/>
                <a:ea typeface="ＭＳ Ｐゴシック" panose="020B0600070205080204" pitchFamily="34" charset="-128"/>
              </a:defRPr>
            </a:lvl1pPr>
            <a:lvl2pPr marL="742950" indent="-285750" defTabSz="931863">
              <a:defRPr sz="2400" b="1">
                <a:solidFill>
                  <a:schemeClr val="tx1"/>
                </a:solidFill>
                <a:latin typeface="Arial" panose="020B0604020202020204" pitchFamily="34" charset="0"/>
                <a:ea typeface="ＭＳ Ｐゴシック" panose="020B0600070205080204" pitchFamily="34" charset="-128"/>
              </a:defRPr>
            </a:lvl2pPr>
            <a:lvl3pPr marL="1143000" indent="-228600" defTabSz="931863">
              <a:defRPr sz="2400" b="1">
                <a:solidFill>
                  <a:schemeClr val="tx1"/>
                </a:solidFill>
                <a:latin typeface="Arial" panose="020B0604020202020204" pitchFamily="34" charset="0"/>
                <a:ea typeface="ＭＳ Ｐゴシック" panose="020B0600070205080204" pitchFamily="34" charset="-128"/>
              </a:defRPr>
            </a:lvl3pPr>
            <a:lvl4pPr marL="1600200" indent="-228600" defTabSz="931863">
              <a:defRPr sz="2400" b="1">
                <a:solidFill>
                  <a:schemeClr val="tx1"/>
                </a:solidFill>
                <a:latin typeface="Arial" panose="020B0604020202020204" pitchFamily="34" charset="0"/>
                <a:ea typeface="ＭＳ Ｐゴシック" panose="020B0600070205080204" pitchFamily="34" charset="-128"/>
              </a:defRPr>
            </a:lvl4pPr>
            <a:lvl5pPr marL="2057400" indent="-228600" defTabSz="931863">
              <a:defRPr sz="2400" b="1">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BC4D2002-66E9-FF42-81EC-6D0E2FEBE22A}" type="slidenum">
              <a:rPr lang="en-US" altLang="en-US" sz="1200" b="0" smtClean="0"/>
              <a:pPr/>
              <a:t>8</a:t>
            </a:fld>
            <a:endParaRPr lang="en-US" altLang="en-US" sz="1200" b="0"/>
          </a:p>
        </p:txBody>
      </p:sp>
      <p:sp>
        <p:nvSpPr>
          <p:cNvPr id="28674" name="Rectangle 2">
            <a:extLst>
              <a:ext uri="{FF2B5EF4-FFF2-40B4-BE49-F238E27FC236}">
                <a16:creationId xmlns:a16="http://schemas.microsoft.com/office/drawing/2014/main" id="{CB367DE0-61DA-E644-8E75-80A16328EFA5}"/>
              </a:ext>
            </a:extLst>
          </p:cNvPr>
          <p:cNvSpPr>
            <a:spLocks noGrp="1" noRot="1" noChangeAspect="1" noChangeArrowheads="1" noTextEdit="1"/>
          </p:cNvSpPr>
          <p:nvPr>
            <p:ph type="sldImg"/>
          </p:nvPr>
        </p:nvSpPr>
        <p:spPr>
          <a:ln/>
        </p:spPr>
      </p:sp>
      <p:sp>
        <p:nvSpPr>
          <p:cNvPr id="105475" name="Rectangle 3">
            <a:extLst>
              <a:ext uri="{FF2B5EF4-FFF2-40B4-BE49-F238E27FC236}">
                <a16:creationId xmlns:a16="http://schemas.microsoft.com/office/drawing/2014/main" id="{8E52DC1D-B01B-0647-8420-7894E5B1AC11}"/>
              </a:ext>
            </a:extLst>
          </p:cNvPr>
          <p:cNvSpPr>
            <a:spLocks noGrp="1" noChangeArrowheads="1"/>
          </p:cNvSpPr>
          <p:nvPr>
            <p:ph type="body" idx="1"/>
          </p:nvPr>
        </p:nvSpPr>
        <p:spPr/>
        <p:txBody>
          <a:bodyPr/>
          <a:lstStyle/>
          <a:p>
            <a:br>
              <a:rPr lang="en-US" sz="1200" kern="1200" dirty="0">
                <a:solidFill>
                  <a:schemeClr val="tx1"/>
                </a:solidFill>
                <a:effectLst/>
                <a:latin typeface="Arial" charset="0"/>
                <a:ea typeface="ＭＳ Ｐゴシック" charset="0"/>
                <a:cs typeface="ＭＳ Ｐゴシック" charset="0"/>
              </a:rPr>
            </a:br>
            <a:r>
              <a:rPr lang="en-US" sz="1200" kern="1200" dirty="0">
                <a:solidFill>
                  <a:schemeClr val="tx1"/>
                </a:solidFill>
                <a:effectLst/>
                <a:latin typeface="Arial" charset="0"/>
                <a:ea typeface="ＭＳ Ｐゴシック" charset="0"/>
                <a:cs typeface="ＭＳ Ｐゴシック" charset="0"/>
              </a:rPr>
              <a:t>B. Useful financial information is relevant. </a:t>
            </a:r>
          </a:p>
          <a:p>
            <a:pPr lvl="1"/>
            <a:r>
              <a:rPr lang="en-US" sz="1200" kern="1200" dirty="0">
                <a:solidFill>
                  <a:schemeClr val="tx1"/>
                </a:solidFill>
                <a:effectLst/>
                <a:latin typeface="Arial" charset="0"/>
                <a:ea typeface="ＭＳ Ｐゴシック" charset="0"/>
                <a:cs typeface="ＭＳ Ｐゴシック" charset="0"/>
              </a:rPr>
              <a:t>1. A good definition of relevant is “appropriate to the situation at hand.” </a:t>
            </a:r>
          </a:p>
          <a:p>
            <a:pPr lvl="2"/>
            <a:r>
              <a:rPr lang="en-US" sz="1200" kern="1200" dirty="0">
                <a:solidFill>
                  <a:schemeClr val="tx1"/>
                </a:solidFill>
                <a:effectLst/>
                <a:latin typeface="Arial" charset="0"/>
                <a:ea typeface="ＭＳ Ｐゴシック" charset="0"/>
                <a:cs typeface="ＭＳ Ｐゴシック" charset="0"/>
              </a:rPr>
              <a:t>a. Let’s say you’re trying to determine whether or not you can afford to buy an iPad. </a:t>
            </a:r>
          </a:p>
          <a:p>
            <a:pPr lvl="2"/>
            <a:r>
              <a:rPr lang="en-US" sz="1200" kern="1200" dirty="0">
                <a:solidFill>
                  <a:schemeClr val="tx1"/>
                </a:solidFill>
                <a:effectLst/>
                <a:latin typeface="Arial" charset="0"/>
                <a:ea typeface="ＭＳ Ｐゴシック" charset="0"/>
                <a:cs typeface="ＭＳ Ｐゴシック" charset="0"/>
              </a:rPr>
              <a:t>b. While you’re checking your bank account’s balance, your sister mentions to you that she still has birthday money left and is thinking about purchasing an iPad herself. </a:t>
            </a:r>
          </a:p>
          <a:p>
            <a:pPr lvl="2"/>
            <a:r>
              <a:rPr lang="en-US" sz="1200" kern="1200" dirty="0">
                <a:solidFill>
                  <a:schemeClr val="tx1"/>
                </a:solidFill>
                <a:effectLst/>
                <a:latin typeface="Arial" charset="0"/>
                <a:ea typeface="ＭＳ Ｐゴシック" charset="0"/>
                <a:cs typeface="ＭＳ Ｐゴシック" charset="0"/>
              </a:rPr>
              <a:t>c. You’re happy for your sibling, but her financial information doesn’t help you with your decision. </a:t>
            </a:r>
          </a:p>
          <a:p>
            <a:pPr lvl="2"/>
            <a:r>
              <a:rPr lang="en-US" sz="1200" kern="1200" dirty="0">
                <a:solidFill>
                  <a:schemeClr val="tx1"/>
                </a:solidFill>
                <a:effectLst/>
                <a:latin typeface="Arial" charset="0"/>
                <a:ea typeface="ＭＳ Ｐゴシック" charset="0"/>
                <a:cs typeface="ＭＳ Ｐゴシック" charset="0"/>
              </a:rPr>
              <a:t>d. It’s </a:t>
            </a:r>
            <a:r>
              <a:rPr lang="en-US" sz="1200" i="1" kern="1200" dirty="0">
                <a:solidFill>
                  <a:schemeClr val="tx1"/>
                </a:solidFill>
                <a:effectLst/>
                <a:latin typeface="Arial" charset="0"/>
                <a:ea typeface="ＭＳ Ｐゴシック" charset="0"/>
                <a:cs typeface="ＭＳ Ｐゴシック" charset="0"/>
              </a:rPr>
              <a:t>irrelevant</a:t>
            </a:r>
            <a:r>
              <a:rPr lang="en-US" sz="1200" kern="1200" dirty="0">
                <a:solidFill>
                  <a:schemeClr val="tx1"/>
                </a:solidFill>
                <a:effectLst/>
                <a:latin typeface="Arial" charset="0"/>
                <a:ea typeface="ＭＳ Ｐゴシック" charset="0"/>
                <a:cs typeface="ＭＳ Ｐゴシック" charset="0"/>
              </a:rPr>
              <a:t>. </a:t>
            </a:r>
          </a:p>
          <a:p>
            <a:pPr lvl="1"/>
            <a:r>
              <a:rPr lang="en-US" sz="1200" kern="1200" dirty="0">
                <a:solidFill>
                  <a:schemeClr val="tx1"/>
                </a:solidFill>
                <a:effectLst/>
                <a:latin typeface="Arial" charset="0"/>
                <a:ea typeface="ＭＳ Ｐゴシック" charset="0"/>
                <a:cs typeface="ＭＳ Ｐゴシック" charset="0"/>
              </a:rPr>
              <a:t>2. With so much financial data available within a business, it can be difficult to distinguish what’s relevant from what’s irrelevant. </a:t>
            </a:r>
          </a:p>
          <a:p>
            <a:pPr lvl="2"/>
            <a:r>
              <a:rPr lang="en-US" sz="1200" kern="1200" dirty="0">
                <a:solidFill>
                  <a:schemeClr val="tx1"/>
                </a:solidFill>
                <a:effectLst/>
                <a:latin typeface="Arial" charset="0"/>
                <a:ea typeface="ＭＳ Ｐゴシック" charset="0"/>
                <a:cs typeface="ＭＳ Ｐゴシック" charset="0"/>
              </a:rPr>
              <a:t>a. The people who receive financial information need it to be applicable to their purposes. </a:t>
            </a:r>
          </a:p>
          <a:p>
            <a:pPr lvl="2"/>
            <a:r>
              <a:rPr lang="en-US" sz="1200" kern="1200" dirty="0">
                <a:solidFill>
                  <a:schemeClr val="tx1"/>
                </a:solidFill>
                <a:effectLst/>
                <a:latin typeface="Arial" charset="0"/>
                <a:ea typeface="ＭＳ Ｐゴシック" charset="0"/>
                <a:cs typeface="ＭＳ Ｐゴシック" charset="0"/>
              </a:rPr>
              <a:t>b. For example, a business deciding whether to hire new employees may need to analyze a different set of financial data than potential investors determining whether a company will provide a good return on their money. </a:t>
            </a:r>
          </a:p>
          <a:p>
            <a:pPr lvl="2"/>
            <a:r>
              <a:rPr lang="en-US" sz="1200" kern="1200" dirty="0">
                <a:solidFill>
                  <a:schemeClr val="tx1"/>
                </a:solidFill>
                <a:effectLst/>
                <a:latin typeface="Arial" charset="0"/>
                <a:ea typeface="ＭＳ Ｐゴシック" charset="0"/>
                <a:cs typeface="ＭＳ Ｐゴシック" charset="0"/>
              </a:rPr>
              <a:t>c. Various reports are prepared with this in mind. </a:t>
            </a:r>
          </a:p>
          <a:p>
            <a:pPr lvl="1"/>
            <a:r>
              <a:rPr lang="en-US" sz="1200" kern="1200" dirty="0">
                <a:solidFill>
                  <a:schemeClr val="tx1"/>
                </a:solidFill>
                <a:effectLst/>
                <a:latin typeface="Arial" charset="0"/>
                <a:ea typeface="ＭＳ Ｐゴシック" charset="0"/>
                <a:cs typeface="ＭＳ Ｐゴシック" charset="0"/>
              </a:rPr>
              <a:t>3. In addition to being applicable to its audience, relevant financial information is also </a:t>
            </a:r>
            <a:r>
              <a:rPr lang="en-US" sz="1200" i="1" kern="1200" dirty="0">
                <a:solidFill>
                  <a:schemeClr val="tx1"/>
                </a:solidFill>
                <a:effectLst/>
                <a:latin typeface="Arial" charset="0"/>
                <a:ea typeface="ＭＳ Ｐゴシック" charset="0"/>
                <a:cs typeface="ＭＳ Ｐゴシック" charset="0"/>
              </a:rPr>
              <a:t>timely</a:t>
            </a:r>
            <a:r>
              <a:rPr lang="en-US" sz="1200" kern="1200" dirty="0">
                <a:solidFill>
                  <a:schemeClr val="tx1"/>
                </a:solidFill>
                <a:effectLst/>
                <a:latin typeface="Arial" charset="0"/>
                <a:ea typeface="ＭＳ Ｐゴシック" charset="0"/>
                <a:cs typeface="ＭＳ Ｐゴシック" charset="0"/>
              </a:rPr>
              <a:t>. </a:t>
            </a:r>
          </a:p>
          <a:p>
            <a:pPr lvl="2"/>
            <a:r>
              <a:rPr lang="en-US" sz="1200" kern="1200" dirty="0">
                <a:solidFill>
                  <a:schemeClr val="tx1"/>
                </a:solidFill>
                <a:effectLst/>
                <a:latin typeface="Arial" charset="0"/>
                <a:ea typeface="ＭＳ Ｐゴシック" charset="0"/>
                <a:cs typeface="ＭＳ Ｐゴシック" charset="0"/>
              </a:rPr>
              <a:t>a. This means that it’s up to date and provided to its user in time to take needed action. </a:t>
            </a:r>
          </a:p>
          <a:p>
            <a:pPr lvl="2"/>
            <a:r>
              <a:rPr lang="en-US" sz="1200" kern="1200" dirty="0">
                <a:solidFill>
                  <a:schemeClr val="tx1"/>
                </a:solidFill>
                <a:effectLst/>
                <a:latin typeface="Arial" charset="0"/>
                <a:ea typeface="ＭＳ Ｐゴシック" charset="0"/>
                <a:cs typeface="ＭＳ Ｐゴシック" charset="0"/>
              </a:rPr>
              <a:t>b. In many situations, outdated financial information is useless. </a:t>
            </a:r>
          </a:p>
          <a:p>
            <a:pPr lvl="2"/>
            <a:r>
              <a:rPr lang="en-US" sz="1200" kern="1200" dirty="0">
                <a:solidFill>
                  <a:schemeClr val="tx1"/>
                </a:solidFill>
                <a:effectLst/>
                <a:latin typeface="Arial" charset="0"/>
                <a:ea typeface="ＭＳ Ｐゴシック" charset="0"/>
                <a:cs typeface="ＭＳ Ｐゴシック" charset="0"/>
              </a:rPr>
              <a:t>c. Fortunately, advances in information technology have made keeping financial information current a much easier task. </a:t>
            </a:r>
          </a:p>
          <a:p>
            <a:pPr>
              <a:defRPr/>
            </a:pPr>
            <a:endParaRPr lang="en-US" dirty="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a:extLst>
              <a:ext uri="{FF2B5EF4-FFF2-40B4-BE49-F238E27FC236}">
                <a16:creationId xmlns:a16="http://schemas.microsoft.com/office/drawing/2014/main" id="{C8185500-AE69-774F-8BB6-9E036289F27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b="1">
                <a:solidFill>
                  <a:schemeClr val="tx1"/>
                </a:solidFill>
                <a:latin typeface="Arial" panose="020B0604020202020204" pitchFamily="34" charset="0"/>
                <a:ea typeface="ＭＳ Ｐゴシック" panose="020B0600070205080204" pitchFamily="34" charset="-128"/>
              </a:defRPr>
            </a:lvl1pPr>
            <a:lvl2pPr marL="742950" indent="-285750" defTabSz="931863">
              <a:defRPr sz="2400" b="1">
                <a:solidFill>
                  <a:schemeClr val="tx1"/>
                </a:solidFill>
                <a:latin typeface="Arial" panose="020B0604020202020204" pitchFamily="34" charset="0"/>
                <a:ea typeface="ＭＳ Ｐゴシック" panose="020B0600070205080204" pitchFamily="34" charset="-128"/>
              </a:defRPr>
            </a:lvl2pPr>
            <a:lvl3pPr marL="1143000" indent="-228600" defTabSz="931863">
              <a:defRPr sz="2400" b="1">
                <a:solidFill>
                  <a:schemeClr val="tx1"/>
                </a:solidFill>
                <a:latin typeface="Arial" panose="020B0604020202020204" pitchFamily="34" charset="0"/>
                <a:ea typeface="ＭＳ Ｐゴシック" panose="020B0600070205080204" pitchFamily="34" charset="-128"/>
              </a:defRPr>
            </a:lvl3pPr>
            <a:lvl4pPr marL="1600200" indent="-228600" defTabSz="931863">
              <a:defRPr sz="2400" b="1">
                <a:solidFill>
                  <a:schemeClr val="tx1"/>
                </a:solidFill>
                <a:latin typeface="Arial" panose="020B0604020202020204" pitchFamily="34" charset="0"/>
                <a:ea typeface="ＭＳ Ｐゴシック" panose="020B0600070205080204" pitchFamily="34" charset="-128"/>
              </a:defRPr>
            </a:lvl4pPr>
            <a:lvl5pPr marL="2057400" indent="-228600" defTabSz="931863">
              <a:defRPr sz="2400" b="1">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AF12E5D3-C1A2-1746-8888-7FF2A2995BF9}" type="slidenum">
              <a:rPr lang="en-US" altLang="en-US" sz="1200" b="0" smtClean="0"/>
              <a:pPr/>
              <a:t>9</a:t>
            </a:fld>
            <a:endParaRPr lang="en-US" altLang="en-US" sz="1200" b="0"/>
          </a:p>
        </p:txBody>
      </p:sp>
      <p:sp>
        <p:nvSpPr>
          <p:cNvPr id="30722" name="Rectangle 2">
            <a:extLst>
              <a:ext uri="{FF2B5EF4-FFF2-40B4-BE49-F238E27FC236}">
                <a16:creationId xmlns:a16="http://schemas.microsoft.com/office/drawing/2014/main" id="{9798FE9C-A24D-CB4C-8DA5-53D236277F6B}"/>
              </a:ext>
            </a:extLst>
          </p:cNvPr>
          <p:cNvSpPr>
            <a:spLocks noGrp="1" noRot="1" noChangeAspect="1" noChangeArrowheads="1" noTextEdit="1"/>
          </p:cNvSpPr>
          <p:nvPr>
            <p:ph type="sldImg"/>
          </p:nvPr>
        </p:nvSpPr>
        <p:spPr>
          <a:ln/>
        </p:spPr>
      </p:sp>
      <p:sp>
        <p:nvSpPr>
          <p:cNvPr id="975875" name="Rectangle 3">
            <a:extLst>
              <a:ext uri="{FF2B5EF4-FFF2-40B4-BE49-F238E27FC236}">
                <a16:creationId xmlns:a16="http://schemas.microsoft.com/office/drawing/2014/main" id="{886C9395-80DC-E840-8934-E0C4DDFA370E}"/>
              </a:ext>
            </a:extLst>
          </p:cNvPr>
          <p:cNvSpPr>
            <a:spLocks noGrp="1" noChangeArrowheads="1"/>
          </p:cNvSpPr>
          <p:nvPr>
            <p:ph type="body" idx="1"/>
          </p:nvPr>
        </p:nvSpPr>
        <p:spPr/>
        <p:txBody>
          <a:bodyPr/>
          <a:lstStyle/>
          <a:p>
            <a:br>
              <a:rPr lang="en-US" sz="1200" kern="1200" dirty="0">
                <a:solidFill>
                  <a:schemeClr val="tx1"/>
                </a:solidFill>
                <a:effectLst/>
                <a:latin typeface="Arial" charset="0"/>
                <a:ea typeface="ＭＳ Ｐゴシック" charset="0"/>
                <a:cs typeface="ＭＳ Ｐゴシック" charset="0"/>
              </a:rPr>
            </a:br>
            <a:r>
              <a:rPr lang="en-US" sz="1200" kern="1200" dirty="0">
                <a:solidFill>
                  <a:schemeClr val="tx1"/>
                </a:solidFill>
                <a:effectLst/>
                <a:latin typeface="Arial" charset="0"/>
                <a:ea typeface="ＭＳ Ｐゴシック" charset="0"/>
                <a:cs typeface="ＭＳ Ｐゴシック" charset="0"/>
              </a:rPr>
              <a:t>C. Useful financial information is reliable. </a:t>
            </a:r>
          </a:p>
          <a:p>
            <a:pPr lvl="1"/>
            <a:r>
              <a:rPr lang="en-US" sz="1200" kern="1200" dirty="0">
                <a:solidFill>
                  <a:schemeClr val="tx1"/>
                </a:solidFill>
                <a:effectLst/>
                <a:latin typeface="Arial" charset="0"/>
                <a:ea typeface="ＭＳ Ｐゴシック" charset="0"/>
                <a:cs typeface="ＭＳ Ｐゴシック" charset="0"/>
              </a:rPr>
              <a:t>1. When a user receives financial information, s/he should be able to safely assume that the information is accurate. </a:t>
            </a:r>
          </a:p>
          <a:p>
            <a:pPr lvl="2"/>
            <a:r>
              <a:rPr lang="en-US" sz="1200" kern="1200" dirty="0">
                <a:solidFill>
                  <a:schemeClr val="tx1"/>
                </a:solidFill>
                <a:effectLst/>
                <a:latin typeface="Arial" charset="0"/>
                <a:ea typeface="ＭＳ Ｐゴシック" charset="0"/>
                <a:cs typeface="ＭＳ Ｐゴシック" charset="0"/>
              </a:rPr>
              <a:t>a. This means that the information is not only error-free but is also </a:t>
            </a:r>
            <a:r>
              <a:rPr lang="en-US" sz="1200" i="1" kern="1200" dirty="0">
                <a:solidFill>
                  <a:schemeClr val="tx1"/>
                </a:solidFill>
                <a:effectLst/>
                <a:latin typeface="Arial" charset="0"/>
                <a:ea typeface="ＭＳ Ｐゴシック" charset="0"/>
                <a:cs typeface="ＭＳ Ｐゴシック" charset="0"/>
              </a:rPr>
              <a:t>complete</a:t>
            </a:r>
            <a:r>
              <a:rPr lang="en-US" sz="1200" kern="1200" dirty="0">
                <a:solidFill>
                  <a:schemeClr val="tx1"/>
                </a:solidFill>
                <a:effectLst/>
                <a:latin typeface="Arial" charset="0"/>
                <a:ea typeface="ＭＳ Ｐゴシック" charset="0"/>
                <a:cs typeface="ＭＳ Ｐゴシック" charset="0"/>
              </a:rPr>
              <a:t>. </a:t>
            </a:r>
          </a:p>
          <a:p>
            <a:pPr lvl="2"/>
            <a:r>
              <a:rPr lang="en-US" sz="1200" kern="1200" dirty="0">
                <a:solidFill>
                  <a:schemeClr val="tx1"/>
                </a:solidFill>
                <a:effectLst/>
                <a:latin typeface="Arial" charset="0"/>
                <a:ea typeface="ＭＳ Ｐゴシック" charset="0"/>
                <a:cs typeface="ＭＳ Ｐゴシック" charset="0"/>
              </a:rPr>
              <a:t>b. Example: </a:t>
            </a:r>
          </a:p>
          <a:p>
            <a:pPr lvl="3"/>
            <a:r>
              <a:rPr lang="en-US" sz="1200" kern="1200" dirty="0">
                <a:solidFill>
                  <a:schemeClr val="tx1"/>
                </a:solidFill>
                <a:effectLst/>
                <a:latin typeface="Arial" charset="0"/>
                <a:ea typeface="ＭＳ Ｐゴシック" charset="0"/>
                <a:cs typeface="ＭＳ Ｐゴシック" charset="0"/>
              </a:rPr>
              <a:t>1) Your friend sends you a text inviting you to a concert. </a:t>
            </a:r>
          </a:p>
          <a:p>
            <a:pPr lvl="3"/>
            <a:r>
              <a:rPr lang="en-US" sz="1200" kern="1200" dirty="0">
                <a:solidFill>
                  <a:schemeClr val="tx1"/>
                </a:solidFill>
                <a:effectLst/>
                <a:latin typeface="Arial" charset="0"/>
                <a:ea typeface="ＭＳ Ｐゴシック" charset="0"/>
                <a:cs typeface="ＭＳ Ｐゴシック" charset="0"/>
              </a:rPr>
              <a:t>2) He tells you where the concert is, what time it starts, and where he’ll meet you. </a:t>
            </a:r>
          </a:p>
          <a:p>
            <a:pPr lvl="3"/>
            <a:r>
              <a:rPr lang="en-US" sz="1200" kern="1200" dirty="0">
                <a:solidFill>
                  <a:schemeClr val="tx1"/>
                </a:solidFill>
                <a:effectLst/>
                <a:latin typeface="Arial" charset="0"/>
                <a:ea typeface="ＭＳ Ｐゴシック" charset="0"/>
                <a:cs typeface="ＭＳ Ｐゴシック" charset="0"/>
              </a:rPr>
              <a:t>3) This is all accurate information; however, since he hasn’t told you what </a:t>
            </a:r>
            <a:r>
              <a:rPr lang="en-US" sz="1200" i="1" kern="1200" dirty="0">
                <a:solidFill>
                  <a:schemeClr val="tx1"/>
                </a:solidFill>
                <a:effectLst/>
                <a:latin typeface="Arial" charset="0"/>
                <a:ea typeface="ＭＳ Ｐゴシック" charset="0"/>
                <a:cs typeface="ＭＳ Ｐゴシック" charset="0"/>
              </a:rPr>
              <a:t>day </a:t>
            </a:r>
            <a:r>
              <a:rPr lang="en-US" sz="1200" kern="1200" dirty="0">
                <a:solidFill>
                  <a:schemeClr val="tx1"/>
                </a:solidFill>
                <a:effectLst/>
                <a:latin typeface="Arial" charset="0"/>
                <a:ea typeface="ＭＳ Ｐゴシック" charset="0"/>
                <a:cs typeface="ＭＳ Ｐゴシック" charset="0"/>
              </a:rPr>
              <a:t>the concert is, the information is incomplete. </a:t>
            </a:r>
          </a:p>
          <a:p>
            <a:pPr lvl="3"/>
            <a:r>
              <a:rPr lang="en-US" sz="1200" kern="1200" dirty="0">
                <a:solidFill>
                  <a:schemeClr val="tx1"/>
                </a:solidFill>
                <a:effectLst/>
                <a:latin typeface="Arial" charset="0"/>
                <a:ea typeface="ＭＳ Ｐゴシック" charset="0"/>
                <a:cs typeface="ＭＳ Ｐゴシック" charset="0"/>
              </a:rPr>
              <a:t>4) It isn’t usable until you get all the data you need. </a:t>
            </a:r>
          </a:p>
          <a:p>
            <a:pPr lvl="3"/>
            <a:r>
              <a:rPr lang="en-US" sz="1200" kern="1200" dirty="0">
                <a:solidFill>
                  <a:schemeClr val="tx1"/>
                </a:solidFill>
                <a:effectLst/>
                <a:latin typeface="Arial" charset="0"/>
                <a:ea typeface="ＭＳ Ｐゴシック" charset="0"/>
                <a:cs typeface="ＭＳ Ｐゴシック" charset="0"/>
              </a:rPr>
              <a:t>5) The same goes for a business’s financial information. </a:t>
            </a:r>
          </a:p>
          <a:p>
            <a:endParaRPr lang="en-US" sz="1200" kern="1200" dirty="0">
              <a:solidFill>
                <a:schemeClr val="tx1"/>
              </a:solidFill>
              <a:effectLst/>
              <a:latin typeface="Arial" charset="0"/>
              <a:ea typeface="ＭＳ Ｐゴシック" charset="0"/>
              <a:cs typeface="ＭＳ Ｐゴシック" charset="0"/>
            </a:endParaRPr>
          </a:p>
          <a:p>
            <a:r>
              <a:rPr lang="en-US" sz="1200" b="1" i="1" kern="1200" dirty="0">
                <a:solidFill>
                  <a:schemeClr val="tx1"/>
                </a:solidFill>
                <a:effectLst/>
                <a:latin typeface="Arial" charset="0"/>
                <a:ea typeface="ＭＳ Ｐゴシック" charset="0"/>
                <a:cs typeface="ＭＳ Ｐゴシック" charset="0"/>
              </a:rPr>
              <a:t>DISCUSSION #4: </a:t>
            </a:r>
            <a:r>
              <a:rPr lang="en-US" sz="1200" i="1" kern="1200" dirty="0">
                <a:solidFill>
                  <a:schemeClr val="tx1"/>
                </a:solidFill>
                <a:effectLst/>
                <a:latin typeface="Arial" charset="0"/>
                <a:ea typeface="ＭＳ Ｐゴシック" charset="0"/>
                <a:cs typeface="ＭＳ Ｐゴシック" charset="0"/>
              </a:rPr>
              <a:t>Ask students if they can relate instances in which they were hampered by having incomplete, unusable information. </a:t>
            </a:r>
          </a:p>
          <a:p>
            <a:endParaRPr lang="en-US" sz="1200" kern="1200" dirty="0">
              <a:solidFill>
                <a:schemeClr val="tx1"/>
              </a:solidFill>
              <a:effectLst/>
              <a:latin typeface="Arial" charset="0"/>
              <a:ea typeface="ＭＳ Ｐゴシック" charset="0"/>
              <a:cs typeface="ＭＳ Ｐゴシック" charset="0"/>
            </a:endParaRPr>
          </a:p>
          <a:p>
            <a:pPr lvl="1"/>
            <a:r>
              <a:rPr lang="en-US" sz="1200" kern="1200" dirty="0">
                <a:solidFill>
                  <a:schemeClr val="tx1"/>
                </a:solidFill>
                <a:effectLst/>
                <a:latin typeface="Arial" charset="0"/>
                <a:ea typeface="ＭＳ Ｐゴシック" charset="0"/>
                <a:cs typeface="ＭＳ Ｐゴシック" charset="0"/>
              </a:rPr>
              <a:t>2. Another characteristic of reliable financial information is neutrality. </a:t>
            </a:r>
          </a:p>
          <a:p>
            <a:pPr lvl="2"/>
            <a:r>
              <a:rPr lang="en-US" sz="1200" kern="1200" dirty="0">
                <a:solidFill>
                  <a:schemeClr val="tx1"/>
                </a:solidFill>
                <a:effectLst/>
                <a:latin typeface="Arial" charset="0"/>
                <a:ea typeface="ＭＳ Ｐゴシック" charset="0"/>
                <a:cs typeface="ＭＳ Ｐゴシック" charset="0"/>
              </a:rPr>
              <a:t>a. Neutral means impartial or unbiased. </a:t>
            </a:r>
          </a:p>
          <a:p>
            <a:pPr lvl="2"/>
            <a:r>
              <a:rPr lang="en-US" sz="1200" kern="1200" dirty="0">
                <a:solidFill>
                  <a:schemeClr val="tx1"/>
                </a:solidFill>
                <a:effectLst/>
                <a:latin typeface="Arial" charset="0"/>
                <a:ea typeface="ＭＳ Ｐゴシック" charset="0"/>
                <a:cs typeface="ＭＳ Ｐゴシック" charset="0"/>
              </a:rPr>
              <a:t>b. Financial reports should focus on the numbers, not how they’ll be interpreted or analyzed by those who receive them. </a:t>
            </a:r>
          </a:p>
          <a:p>
            <a:pPr lvl="2"/>
            <a:r>
              <a:rPr lang="en-US" sz="1200" kern="1200" dirty="0">
                <a:solidFill>
                  <a:schemeClr val="tx1"/>
                </a:solidFill>
                <a:effectLst/>
                <a:latin typeface="Arial" charset="0"/>
                <a:ea typeface="ＭＳ Ｐゴシック" charset="0"/>
                <a:cs typeface="ＭＳ Ｐゴシック" charset="0"/>
              </a:rPr>
              <a:t>c. It might be tempting to present financial data in a way that makes the company look better (or worse, depending on the circumstances), but biased information is not reliable or useful. </a:t>
            </a:r>
          </a:p>
          <a:p>
            <a:pPr lvl="2"/>
            <a:r>
              <a:rPr lang="en-US" sz="1200" kern="1200" dirty="0">
                <a:solidFill>
                  <a:schemeClr val="tx1"/>
                </a:solidFill>
                <a:effectLst/>
                <a:latin typeface="Arial" charset="0"/>
                <a:ea typeface="ＭＳ Ｐゴシック" charset="0"/>
                <a:cs typeface="ＭＳ Ｐゴシック" charset="0"/>
              </a:rPr>
              <a:t>d. In addition, it’s unethical to attempt to influence users of financial information. </a:t>
            </a:r>
          </a:p>
          <a:p>
            <a:pPr lvl="2"/>
            <a:r>
              <a:rPr lang="en-US" sz="1200" kern="1200" dirty="0">
                <a:solidFill>
                  <a:schemeClr val="tx1"/>
                </a:solidFill>
                <a:effectLst/>
                <a:latin typeface="Arial" charset="0"/>
                <a:ea typeface="ＭＳ Ｐゴシック" charset="0"/>
                <a:cs typeface="ＭＳ Ｐゴシック" charset="0"/>
              </a:rPr>
              <a:t>e. Financial information must stick to the facts! </a:t>
            </a:r>
          </a:p>
          <a:p>
            <a:pPr lvl="1"/>
            <a:r>
              <a:rPr lang="en-US" sz="1200" kern="1200" dirty="0">
                <a:solidFill>
                  <a:schemeClr val="tx1"/>
                </a:solidFill>
                <a:effectLst/>
                <a:latin typeface="Arial" charset="0"/>
                <a:ea typeface="ＭＳ Ｐゴシック" charset="0"/>
                <a:cs typeface="ＭＳ Ｐゴシック" charset="0"/>
              </a:rPr>
              <a:t>3. Reliable financial information also conforms to specific standards accepted in the U.S. and around the world. </a:t>
            </a:r>
          </a:p>
          <a:p>
            <a:pPr lvl="2"/>
            <a:r>
              <a:rPr lang="en-US" sz="1200" kern="1200" dirty="0">
                <a:solidFill>
                  <a:schemeClr val="tx1"/>
                </a:solidFill>
                <a:effectLst/>
                <a:latin typeface="Arial" charset="0"/>
                <a:ea typeface="ＭＳ Ｐゴシック" charset="0"/>
                <a:cs typeface="ＭＳ Ｐゴシック" charset="0"/>
              </a:rPr>
              <a:t>a. It wouldn’t be good if businesses made up their own rules and procedures for processing financial information! </a:t>
            </a:r>
          </a:p>
          <a:p>
            <a:pPr lvl="2"/>
            <a:r>
              <a:rPr lang="en-US" sz="1200" kern="1200" dirty="0">
                <a:solidFill>
                  <a:schemeClr val="tx1"/>
                </a:solidFill>
                <a:effectLst/>
                <a:latin typeface="Arial" charset="0"/>
                <a:ea typeface="ＭＳ Ｐゴシック" charset="0"/>
                <a:cs typeface="ＭＳ Ｐゴシック" charset="0"/>
              </a:rPr>
              <a:t>b. Think of it in these terms: </a:t>
            </a:r>
          </a:p>
          <a:p>
            <a:pPr lvl="3"/>
            <a:r>
              <a:rPr lang="en-US" sz="1200" kern="1200" dirty="0">
                <a:solidFill>
                  <a:schemeClr val="tx1"/>
                </a:solidFill>
                <a:effectLst/>
                <a:latin typeface="Arial" charset="0"/>
                <a:ea typeface="ＭＳ Ｐゴシック" charset="0"/>
                <a:cs typeface="ＭＳ Ｐゴシック" charset="0"/>
              </a:rPr>
              <a:t>1) What if every teacher in your school used a different grading scale? </a:t>
            </a:r>
          </a:p>
          <a:p>
            <a:pPr lvl="3"/>
            <a:r>
              <a:rPr lang="en-US" sz="1200" kern="1200" dirty="0">
                <a:solidFill>
                  <a:schemeClr val="tx1"/>
                </a:solidFill>
                <a:effectLst/>
                <a:latin typeface="Arial" charset="0"/>
                <a:ea typeface="ＭＳ Ｐゴシック" charset="0"/>
                <a:cs typeface="ＭＳ Ｐゴシック" charset="0"/>
              </a:rPr>
              <a:t>2) An “A” in one class might be a “B” in another. </a:t>
            </a:r>
          </a:p>
          <a:p>
            <a:pPr lvl="3"/>
            <a:r>
              <a:rPr lang="en-US" sz="1200" kern="1200" dirty="0">
                <a:solidFill>
                  <a:schemeClr val="tx1"/>
                </a:solidFill>
                <a:effectLst/>
                <a:latin typeface="Arial" charset="0"/>
                <a:ea typeface="ＭＳ Ｐゴシック" charset="0"/>
                <a:cs typeface="ＭＳ Ｐゴシック" charset="0"/>
              </a:rPr>
              <a:t>3) This would make your transcripts very difficult to interpret! </a:t>
            </a:r>
          </a:p>
          <a:p>
            <a:pPr lvl="3"/>
            <a:r>
              <a:rPr lang="en-US" sz="1200" kern="1200" dirty="0">
                <a:solidFill>
                  <a:schemeClr val="tx1"/>
                </a:solidFill>
                <a:effectLst/>
                <a:latin typeface="Arial" charset="0"/>
                <a:ea typeface="ＭＳ Ｐゴシック" charset="0"/>
                <a:cs typeface="ＭＳ Ｐゴシック" charset="0"/>
              </a:rPr>
              <a:t>4) That’s why a set of standards is necessary. </a:t>
            </a:r>
          </a:p>
          <a:p>
            <a:pPr lvl="3"/>
            <a:r>
              <a:rPr lang="en-US" sz="1200" kern="1200" dirty="0">
                <a:solidFill>
                  <a:schemeClr val="tx1"/>
                </a:solidFill>
                <a:effectLst/>
                <a:latin typeface="Arial" charset="0"/>
                <a:ea typeface="ＭＳ Ｐゴシック" charset="0"/>
                <a:cs typeface="ＭＳ Ｐゴシック" charset="0"/>
              </a:rPr>
              <a:t>5) No matter what standards a business chooses to use, it’s important to remain consistent and let users know what system has been selected. </a:t>
            </a:r>
          </a:p>
          <a:p>
            <a:pPr>
              <a:defRPr/>
            </a:pPr>
            <a:endParaRPr lang="en-US" dirty="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EE1AEC0D-25FA-824C-B674-F1F42DCCA1C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65887FC-B573-9B40-A095-0655C4299C7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DED00DA-ACC5-8346-A5D1-3E9132A9E53D}"/>
              </a:ext>
            </a:extLst>
          </p:cNvPr>
          <p:cNvSpPr>
            <a:spLocks noGrp="1" noChangeArrowheads="1"/>
          </p:cNvSpPr>
          <p:nvPr>
            <p:ph type="sldNum" sz="quarter" idx="12"/>
          </p:nvPr>
        </p:nvSpPr>
        <p:spPr>
          <a:ln/>
        </p:spPr>
        <p:txBody>
          <a:bodyPr/>
          <a:lstStyle>
            <a:lvl1pPr>
              <a:defRPr/>
            </a:lvl1pPr>
          </a:lstStyle>
          <a:p>
            <a:pPr>
              <a:defRPr/>
            </a:pPr>
            <a:fld id="{BA254A0E-0684-E84D-9F92-C58E41687955}" type="slidenum">
              <a:rPr lang="en-US" altLang="x-none"/>
              <a:pPr>
                <a:defRPr/>
              </a:pPr>
              <a:t>‹#›</a:t>
            </a:fld>
            <a:endParaRPr lang="en-US" altLang="x-none"/>
          </a:p>
        </p:txBody>
      </p:sp>
    </p:spTree>
    <p:extLst>
      <p:ext uri="{BB962C8B-B14F-4D97-AF65-F5344CB8AC3E}">
        <p14:creationId xmlns:p14="http://schemas.microsoft.com/office/powerpoint/2010/main" val="1968323969"/>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6E7CACB-529D-384A-8D3E-1F6CD33875D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8812106-5C1A-F64D-84DD-A0D4B050E5F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1B21BEB-A4C0-7A47-9E13-11FFE12B7D35}"/>
              </a:ext>
            </a:extLst>
          </p:cNvPr>
          <p:cNvSpPr>
            <a:spLocks noGrp="1" noChangeArrowheads="1"/>
          </p:cNvSpPr>
          <p:nvPr>
            <p:ph type="sldNum" sz="quarter" idx="12"/>
          </p:nvPr>
        </p:nvSpPr>
        <p:spPr>
          <a:ln/>
        </p:spPr>
        <p:txBody>
          <a:bodyPr/>
          <a:lstStyle>
            <a:lvl1pPr>
              <a:defRPr/>
            </a:lvl1pPr>
          </a:lstStyle>
          <a:p>
            <a:pPr>
              <a:defRPr/>
            </a:pPr>
            <a:fld id="{00D9C658-929F-2849-9610-DE8869F69A4D}" type="slidenum">
              <a:rPr lang="en-US" altLang="x-none"/>
              <a:pPr>
                <a:defRPr/>
              </a:pPr>
              <a:t>‹#›</a:t>
            </a:fld>
            <a:endParaRPr lang="en-US" altLang="x-none"/>
          </a:p>
        </p:txBody>
      </p:sp>
    </p:spTree>
    <p:extLst>
      <p:ext uri="{BB962C8B-B14F-4D97-AF65-F5344CB8AC3E}">
        <p14:creationId xmlns:p14="http://schemas.microsoft.com/office/powerpoint/2010/main" val="2247655336"/>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3E333A6-026E-CE4B-9227-A9804BA5A49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2387C0B-1F93-F14D-BE32-F919672DCE7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F27A9E1-8F30-C84C-A654-5A65ED28D702}"/>
              </a:ext>
            </a:extLst>
          </p:cNvPr>
          <p:cNvSpPr>
            <a:spLocks noGrp="1" noChangeArrowheads="1"/>
          </p:cNvSpPr>
          <p:nvPr>
            <p:ph type="sldNum" sz="quarter" idx="12"/>
          </p:nvPr>
        </p:nvSpPr>
        <p:spPr>
          <a:ln/>
        </p:spPr>
        <p:txBody>
          <a:bodyPr/>
          <a:lstStyle>
            <a:lvl1pPr>
              <a:defRPr/>
            </a:lvl1pPr>
          </a:lstStyle>
          <a:p>
            <a:pPr>
              <a:defRPr/>
            </a:pPr>
            <a:fld id="{D5C7BF5C-D184-B24A-AD4D-C9927B7913E1}" type="slidenum">
              <a:rPr lang="en-US" altLang="x-none"/>
              <a:pPr>
                <a:defRPr/>
              </a:pPr>
              <a:t>‹#›</a:t>
            </a:fld>
            <a:endParaRPr lang="en-US" altLang="x-none"/>
          </a:p>
        </p:txBody>
      </p:sp>
    </p:spTree>
    <p:extLst>
      <p:ext uri="{BB962C8B-B14F-4D97-AF65-F5344CB8AC3E}">
        <p14:creationId xmlns:p14="http://schemas.microsoft.com/office/powerpoint/2010/main" val="578774507"/>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2FD517F-4CE7-014A-8E94-DCFE76CFE72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78BDB47-81F7-C348-9F2E-011276624C0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ABDB4C3-DD1F-A941-9950-F798FD8733C0}"/>
              </a:ext>
            </a:extLst>
          </p:cNvPr>
          <p:cNvSpPr>
            <a:spLocks noGrp="1" noChangeArrowheads="1"/>
          </p:cNvSpPr>
          <p:nvPr>
            <p:ph type="sldNum" sz="quarter" idx="12"/>
          </p:nvPr>
        </p:nvSpPr>
        <p:spPr>
          <a:ln/>
        </p:spPr>
        <p:txBody>
          <a:bodyPr/>
          <a:lstStyle>
            <a:lvl1pPr>
              <a:defRPr/>
            </a:lvl1pPr>
          </a:lstStyle>
          <a:p>
            <a:pPr>
              <a:defRPr/>
            </a:pPr>
            <a:fld id="{FA326338-A9DB-2E46-9C95-79AA08BF1ED7}" type="slidenum">
              <a:rPr lang="en-US" altLang="x-none"/>
              <a:pPr>
                <a:defRPr/>
              </a:pPr>
              <a:t>‹#›</a:t>
            </a:fld>
            <a:endParaRPr lang="en-US" altLang="x-none"/>
          </a:p>
        </p:txBody>
      </p:sp>
    </p:spTree>
    <p:extLst>
      <p:ext uri="{BB962C8B-B14F-4D97-AF65-F5344CB8AC3E}">
        <p14:creationId xmlns:p14="http://schemas.microsoft.com/office/powerpoint/2010/main" val="226461727"/>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C34905E-31F1-9546-826A-95D50EAAB3D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8BD6B07-399F-D641-BBA0-5800067FD15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D6C5F93-ACE5-1448-BB52-17448D925198}"/>
              </a:ext>
            </a:extLst>
          </p:cNvPr>
          <p:cNvSpPr>
            <a:spLocks noGrp="1" noChangeArrowheads="1"/>
          </p:cNvSpPr>
          <p:nvPr>
            <p:ph type="sldNum" sz="quarter" idx="12"/>
          </p:nvPr>
        </p:nvSpPr>
        <p:spPr>
          <a:ln/>
        </p:spPr>
        <p:txBody>
          <a:bodyPr/>
          <a:lstStyle>
            <a:lvl1pPr>
              <a:defRPr/>
            </a:lvl1pPr>
          </a:lstStyle>
          <a:p>
            <a:pPr>
              <a:defRPr/>
            </a:pPr>
            <a:fld id="{ECC6BF56-0112-1B42-8935-53D83CFD2889}" type="slidenum">
              <a:rPr lang="en-US" altLang="x-none"/>
              <a:pPr>
                <a:defRPr/>
              </a:pPr>
              <a:t>‹#›</a:t>
            </a:fld>
            <a:endParaRPr lang="en-US" altLang="x-none"/>
          </a:p>
        </p:txBody>
      </p:sp>
    </p:spTree>
    <p:extLst>
      <p:ext uri="{BB962C8B-B14F-4D97-AF65-F5344CB8AC3E}">
        <p14:creationId xmlns:p14="http://schemas.microsoft.com/office/powerpoint/2010/main" val="791667244"/>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E6C3B4F-62FC-0D4D-A47C-B994625D2B8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6F32F18-CDA9-494A-BB1A-86F4F9F919B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6A17882-415F-8C4C-8DED-B2882464ED8A}"/>
              </a:ext>
            </a:extLst>
          </p:cNvPr>
          <p:cNvSpPr>
            <a:spLocks noGrp="1" noChangeArrowheads="1"/>
          </p:cNvSpPr>
          <p:nvPr>
            <p:ph type="sldNum" sz="quarter" idx="12"/>
          </p:nvPr>
        </p:nvSpPr>
        <p:spPr>
          <a:ln/>
        </p:spPr>
        <p:txBody>
          <a:bodyPr/>
          <a:lstStyle>
            <a:lvl1pPr>
              <a:defRPr/>
            </a:lvl1pPr>
          </a:lstStyle>
          <a:p>
            <a:pPr>
              <a:defRPr/>
            </a:pPr>
            <a:fld id="{2847C97C-797D-FA4C-A89E-29629B1957F3}" type="slidenum">
              <a:rPr lang="en-US" altLang="x-none"/>
              <a:pPr>
                <a:defRPr/>
              </a:pPr>
              <a:t>‹#›</a:t>
            </a:fld>
            <a:endParaRPr lang="en-US" altLang="x-none"/>
          </a:p>
        </p:txBody>
      </p:sp>
    </p:spTree>
    <p:extLst>
      <p:ext uri="{BB962C8B-B14F-4D97-AF65-F5344CB8AC3E}">
        <p14:creationId xmlns:p14="http://schemas.microsoft.com/office/powerpoint/2010/main" val="2567867471"/>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150C69D-CA95-7B4A-8A69-E2A51B0DC413}"/>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EC272527-AADC-CC43-9215-DACDB627954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51CD328A-5A71-454B-B601-658AAC4A6944}"/>
              </a:ext>
            </a:extLst>
          </p:cNvPr>
          <p:cNvSpPr>
            <a:spLocks noGrp="1" noChangeArrowheads="1"/>
          </p:cNvSpPr>
          <p:nvPr>
            <p:ph type="sldNum" sz="quarter" idx="12"/>
          </p:nvPr>
        </p:nvSpPr>
        <p:spPr>
          <a:ln/>
        </p:spPr>
        <p:txBody>
          <a:bodyPr/>
          <a:lstStyle>
            <a:lvl1pPr>
              <a:defRPr/>
            </a:lvl1pPr>
          </a:lstStyle>
          <a:p>
            <a:pPr>
              <a:defRPr/>
            </a:pPr>
            <a:fld id="{FEDA7E35-21D3-EC4D-9D30-EEBD75AE31A1}" type="slidenum">
              <a:rPr lang="en-US" altLang="x-none"/>
              <a:pPr>
                <a:defRPr/>
              </a:pPr>
              <a:t>‹#›</a:t>
            </a:fld>
            <a:endParaRPr lang="en-US" altLang="x-none"/>
          </a:p>
        </p:txBody>
      </p:sp>
    </p:spTree>
    <p:extLst>
      <p:ext uri="{BB962C8B-B14F-4D97-AF65-F5344CB8AC3E}">
        <p14:creationId xmlns:p14="http://schemas.microsoft.com/office/powerpoint/2010/main" val="1261244629"/>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0EDF5EF-0F38-8443-AD9C-FD6537CE2EF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2C94F21D-BD55-9442-9F2E-2ECC0ECA8ED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7D94C222-88C0-0943-8DE2-D252FEF657F7}"/>
              </a:ext>
            </a:extLst>
          </p:cNvPr>
          <p:cNvSpPr>
            <a:spLocks noGrp="1" noChangeArrowheads="1"/>
          </p:cNvSpPr>
          <p:nvPr>
            <p:ph type="sldNum" sz="quarter" idx="12"/>
          </p:nvPr>
        </p:nvSpPr>
        <p:spPr>
          <a:ln/>
        </p:spPr>
        <p:txBody>
          <a:bodyPr/>
          <a:lstStyle>
            <a:lvl1pPr>
              <a:defRPr/>
            </a:lvl1pPr>
          </a:lstStyle>
          <a:p>
            <a:pPr>
              <a:defRPr/>
            </a:pPr>
            <a:fld id="{9EDFE464-FA9F-CB40-87E6-E8B2BB25CDB7}" type="slidenum">
              <a:rPr lang="en-US" altLang="x-none"/>
              <a:pPr>
                <a:defRPr/>
              </a:pPr>
              <a:t>‹#›</a:t>
            </a:fld>
            <a:endParaRPr lang="en-US" altLang="x-none"/>
          </a:p>
        </p:txBody>
      </p:sp>
    </p:spTree>
    <p:extLst>
      <p:ext uri="{BB962C8B-B14F-4D97-AF65-F5344CB8AC3E}">
        <p14:creationId xmlns:p14="http://schemas.microsoft.com/office/powerpoint/2010/main" val="1201687284"/>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560C087-40D0-9A4B-82B4-615954A8A9B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BEBA275C-3AE1-4948-98BF-7BAE46759F9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7613BCE7-4A23-8F45-AAA9-936831964299}"/>
              </a:ext>
            </a:extLst>
          </p:cNvPr>
          <p:cNvSpPr>
            <a:spLocks noGrp="1" noChangeArrowheads="1"/>
          </p:cNvSpPr>
          <p:nvPr>
            <p:ph type="sldNum" sz="quarter" idx="12"/>
          </p:nvPr>
        </p:nvSpPr>
        <p:spPr>
          <a:ln/>
        </p:spPr>
        <p:txBody>
          <a:bodyPr/>
          <a:lstStyle>
            <a:lvl1pPr>
              <a:defRPr/>
            </a:lvl1pPr>
          </a:lstStyle>
          <a:p>
            <a:pPr>
              <a:defRPr/>
            </a:pPr>
            <a:fld id="{A5AA1C9D-C4AF-FC43-875A-B21DB15367C4}" type="slidenum">
              <a:rPr lang="en-US" altLang="x-none"/>
              <a:pPr>
                <a:defRPr/>
              </a:pPr>
              <a:t>‹#›</a:t>
            </a:fld>
            <a:endParaRPr lang="en-US" altLang="x-none"/>
          </a:p>
        </p:txBody>
      </p:sp>
    </p:spTree>
    <p:extLst>
      <p:ext uri="{BB962C8B-B14F-4D97-AF65-F5344CB8AC3E}">
        <p14:creationId xmlns:p14="http://schemas.microsoft.com/office/powerpoint/2010/main" val="4060751436"/>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AC2C0B2-EC4A-E748-B873-EDEE77277BA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187832E-C35E-2741-A7B4-2948CEBCB13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01C31FB-934D-FA4B-B474-99E815E840EB}"/>
              </a:ext>
            </a:extLst>
          </p:cNvPr>
          <p:cNvSpPr>
            <a:spLocks noGrp="1" noChangeArrowheads="1"/>
          </p:cNvSpPr>
          <p:nvPr>
            <p:ph type="sldNum" sz="quarter" idx="12"/>
          </p:nvPr>
        </p:nvSpPr>
        <p:spPr>
          <a:ln/>
        </p:spPr>
        <p:txBody>
          <a:bodyPr/>
          <a:lstStyle>
            <a:lvl1pPr>
              <a:defRPr/>
            </a:lvl1pPr>
          </a:lstStyle>
          <a:p>
            <a:pPr>
              <a:defRPr/>
            </a:pPr>
            <a:fld id="{20A0AB4B-F927-114A-9345-57FE6B444611}" type="slidenum">
              <a:rPr lang="en-US" altLang="x-none"/>
              <a:pPr>
                <a:defRPr/>
              </a:pPr>
              <a:t>‹#›</a:t>
            </a:fld>
            <a:endParaRPr lang="en-US" altLang="x-none"/>
          </a:p>
        </p:txBody>
      </p:sp>
    </p:spTree>
    <p:extLst>
      <p:ext uri="{BB962C8B-B14F-4D97-AF65-F5344CB8AC3E}">
        <p14:creationId xmlns:p14="http://schemas.microsoft.com/office/powerpoint/2010/main" val="3342128009"/>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C93B565-2FA6-9743-A618-F8E1CBFCB4A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0B9427A-0EEC-C349-9DE8-9FDECD148B7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E04CA5D-A35B-C448-A681-D1DB1CC3F8B0}"/>
              </a:ext>
            </a:extLst>
          </p:cNvPr>
          <p:cNvSpPr>
            <a:spLocks noGrp="1" noChangeArrowheads="1"/>
          </p:cNvSpPr>
          <p:nvPr>
            <p:ph type="sldNum" sz="quarter" idx="12"/>
          </p:nvPr>
        </p:nvSpPr>
        <p:spPr>
          <a:ln/>
        </p:spPr>
        <p:txBody>
          <a:bodyPr/>
          <a:lstStyle>
            <a:lvl1pPr>
              <a:defRPr/>
            </a:lvl1pPr>
          </a:lstStyle>
          <a:p>
            <a:pPr>
              <a:defRPr/>
            </a:pPr>
            <a:fld id="{BA996D9E-BBC9-C242-8810-134A0AC22952}" type="slidenum">
              <a:rPr lang="en-US" altLang="x-none"/>
              <a:pPr>
                <a:defRPr/>
              </a:pPr>
              <a:t>‹#›</a:t>
            </a:fld>
            <a:endParaRPr lang="en-US" altLang="x-none"/>
          </a:p>
        </p:txBody>
      </p:sp>
    </p:spTree>
    <p:extLst>
      <p:ext uri="{BB962C8B-B14F-4D97-AF65-F5344CB8AC3E}">
        <p14:creationId xmlns:p14="http://schemas.microsoft.com/office/powerpoint/2010/main" val="1097969909"/>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71AF64D-5A0B-954C-81EC-666AE4501EFD}"/>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CBF084DE-FDAB-DC46-9501-BA833612601F}"/>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54D454E-99D1-3647-8AED-02A004FFE361}"/>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FAA26D3D-D897-4be2-8F04-BA451C77F1D7}"/>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l">
              <a:defRPr sz="1400" b="0">
                <a:effectLst/>
                <a:latin typeface="Arial" charset="0"/>
                <a:ea typeface="ＭＳ Ｐゴシック" charset="0"/>
                <a:cs typeface="+mn-cs"/>
              </a:defRPr>
            </a:lvl1pPr>
          </a:lstStyle>
          <a:p>
            <a:pPr>
              <a:defRPr/>
            </a:pPr>
            <a:endParaRPr lang="en-US"/>
          </a:p>
        </p:txBody>
      </p:sp>
      <p:sp>
        <p:nvSpPr>
          <p:cNvPr id="1029" name="Rectangle 5">
            <a:extLst>
              <a:ext uri="{FF2B5EF4-FFF2-40B4-BE49-F238E27FC236}">
                <a16:creationId xmlns:a16="http://schemas.microsoft.com/office/drawing/2014/main" id="{5B137D41-745D-3E44-93E2-B38DF40FA29D}"/>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FAA26D3D-D897-4be2-8F04-BA451C77F1D7}"/>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a:defRPr sz="1400" b="0">
                <a:effectLst/>
                <a:latin typeface="Arial" charset="0"/>
                <a:ea typeface="ＭＳ Ｐゴシック" charset="0"/>
                <a:cs typeface="+mn-cs"/>
              </a:defRPr>
            </a:lvl1pPr>
          </a:lstStyle>
          <a:p>
            <a:pPr>
              <a:defRPr/>
            </a:pPr>
            <a:endParaRPr lang="en-US"/>
          </a:p>
        </p:txBody>
      </p:sp>
      <p:sp>
        <p:nvSpPr>
          <p:cNvPr id="1030" name="Rectangle 6">
            <a:extLst>
              <a:ext uri="{FF2B5EF4-FFF2-40B4-BE49-F238E27FC236}">
                <a16:creationId xmlns:a16="http://schemas.microsoft.com/office/drawing/2014/main" id="{A4447368-4095-C644-AB10-0510D0CF5B8B}"/>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FAA26D3D-D897-4be2-8F04-BA451C77F1D7}"/>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400" b="0">
                <a:latin typeface="Arial" charset="0"/>
                <a:ea typeface="ＭＳ Ｐゴシック" charset="-128"/>
              </a:defRPr>
            </a:lvl1pPr>
          </a:lstStyle>
          <a:p>
            <a:pPr>
              <a:defRPr/>
            </a:pPr>
            <a:fld id="{4733E576-0D58-C342-981C-6CA4B24257E1}" type="slidenum">
              <a:rPr lang="en-US" altLang="x-none"/>
              <a:pPr>
                <a:defRPr/>
              </a:pPr>
              <a:t>‹#›</a:t>
            </a:fld>
            <a:endParaRPr lang="en-US" altLang="x-none"/>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latin typeface="Arial" charset="0"/>
          <a:ea typeface="ＭＳ Ｐゴシック" charset="0"/>
        </a:defRPr>
      </a:lvl6pPr>
      <a:lvl7pPr marL="914400" algn="ctr" rtl="0" eaLnBrk="0" fontAlgn="base" hangingPunct="0">
        <a:spcBef>
          <a:spcPct val="0"/>
        </a:spcBef>
        <a:spcAft>
          <a:spcPct val="0"/>
        </a:spcAft>
        <a:defRPr sz="4400">
          <a:solidFill>
            <a:schemeClr val="tx2"/>
          </a:solidFill>
          <a:latin typeface="Arial" charset="0"/>
          <a:ea typeface="ＭＳ Ｐゴシック" charset="0"/>
        </a:defRPr>
      </a:lvl7pPr>
      <a:lvl8pPr marL="1371600" algn="ctr" rtl="0" eaLnBrk="0" fontAlgn="base" hangingPunct="0">
        <a:spcBef>
          <a:spcPct val="0"/>
        </a:spcBef>
        <a:spcAft>
          <a:spcPct val="0"/>
        </a:spcAft>
        <a:defRPr sz="4400">
          <a:solidFill>
            <a:schemeClr val="tx2"/>
          </a:solidFill>
          <a:latin typeface="Arial" charset="0"/>
          <a:ea typeface="ＭＳ Ｐゴシック" charset="0"/>
        </a:defRPr>
      </a:lvl8pPr>
      <a:lvl9pPr marL="1828800" algn="ctr" rtl="0" eaLnBrk="0" fontAlgn="base" hangingPunct="0">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45795" name="Text Box 3">
            <a:extLst>
              <a:ext uri="{FF2B5EF4-FFF2-40B4-BE49-F238E27FC236}">
                <a16:creationId xmlns:a16="http://schemas.microsoft.com/office/drawing/2014/main" id="{CB3A8324-DCF0-F94F-8C7A-764C810E00B5}"/>
              </a:ext>
            </a:extLst>
          </p:cNvPr>
          <p:cNvSpPr txBox="1">
            <a:spLocks noChangeArrowheads="1"/>
          </p:cNvSpPr>
          <p:nvPr/>
        </p:nvSpPr>
        <p:spPr bwMode="auto">
          <a:xfrm>
            <a:off x="2209800" y="5943600"/>
            <a:ext cx="4572000" cy="461665"/>
          </a:xfrm>
          <a:prstGeom prst="rect">
            <a:avLst/>
          </a:prstGeom>
          <a:noFill/>
          <a:ln>
            <a:noFill/>
          </a:ln>
          <a:effectLst/>
          <a:extLst>
            <a:ext uri="{909E8E84-426E-40dd-AFC4-6F175D3DCCD1}"/>
            <a:ext uri="{91240B29-F687-4f45-9708-019B960494DF}"/>
            <a:ext uri="{AF507438-7753-43e0-B8FC-AC1667EBCBE1}"/>
          </a:extLst>
        </p:spPr>
        <p:txBody>
          <a:bodyPr>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128"/>
              </a:defRPr>
            </a:lvl9pPr>
          </a:lstStyle>
          <a:p>
            <a:pPr algn="ctr">
              <a:defRPr/>
            </a:pPr>
            <a:r>
              <a:rPr lang="en-US" altLang="x-none" b="0" dirty="0">
                <a:solidFill>
                  <a:srgbClr val="FFFFFF"/>
                </a:solidFill>
                <a:effectLst>
                  <a:outerShdw blurRad="38100" dist="38100" dir="2700000" algn="tl">
                    <a:srgbClr val="000000"/>
                  </a:outerShdw>
                </a:effectLst>
              </a:rPr>
              <a:t>Financial Analysis LAP 579</a:t>
            </a:r>
          </a:p>
        </p:txBody>
      </p:sp>
      <p:sp>
        <p:nvSpPr>
          <p:cNvPr id="545797" name="Text Box 5">
            <a:extLst>
              <a:ext uri="{FF2B5EF4-FFF2-40B4-BE49-F238E27FC236}">
                <a16:creationId xmlns:a16="http://schemas.microsoft.com/office/drawing/2014/main" id="{DA92E5C7-73B9-B84A-8E5B-159BE1E770DE}"/>
              </a:ext>
            </a:extLst>
          </p:cNvPr>
          <p:cNvSpPr txBox="1">
            <a:spLocks noChangeArrowheads="1"/>
          </p:cNvSpPr>
          <p:nvPr/>
        </p:nvSpPr>
        <p:spPr bwMode="auto">
          <a:xfrm>
            <a:off x="609600" y="152400"/>
            <a:ext cx="7924800" cy="923330"/>
          </a:xfrm>
          <a:prstGeom prst="rect">
            <a:avLst/>
          </a:prstGeom>
          <a:noFill/>
          <a:ln>
            <a:noFill/>
          </a:ln>
          <a:effectLst>
            <a:outerShdw blurRad="63500" dist="38099" dir="2700000" algn="ctr" rotWithShape="0">
              <a:schemeClr val="bg2">
                <a:alpha val="74998"/>
              </a:schemeClr>
            </a:outerShdw>
          </a:effectLst>
          <a:extLst>
            <a:ext uri="{909E8E84-426E-40dd-AFC4-6F175D3DCCD1}"/>
            <a:ext uri="{91240B29-F687-4f45-9708-019B960494DF}"/>
          </a:extLst>
        </p:spPr>
        <p:txBody>
          <a:bodyPr>
            <a:spAutoFit/>
          </a:bodyPr>
          <a:lstStyle/>
          <a:p>
            <a:pPr algn="ctr">
              <a:defRPr/>
            </a:pPr>
            <a:r>
              <a:rPr lang="en-US" sz="5400" dirty="0"/>
              <a:t>By the Numbers </a:t>
            </a:r>
            <a:endPar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ea typeface="Arial" charset="0"/>
              <a:cs typeface="Arial" charset="0"/>
            </a:endParaRPr>
          </a:p>
        </p:txBody>
      </p:sp>
      <p:sp>
        <p:nvSpPr>
          <p:cNvPr id="545796" name="Text Box 4">
            <a:extLst>
              <a:ext uri="{FF2B5EF4-FFF2-40B4-BE49-F238E27FC236}">
                <a16:creationId xmlns:a16="http://schemas.microsoft.com/office/drawing/2014/main" id="{2074E9AD-FAA0-1049-B4EF-4E12F76636C7}"/>
              </a:ext>
            </a:extLst>
          </p:cNvPr>
          <p:cNvSpPr txBox="1">
            <a:spLocks noChangeArrowheads="1"/>
          </p:cNvSpPr>
          <p:nvPr/>
        </p:nvSpPr>
        <p:spPr bwMode="auto">
          <a:xfrm>
            <a:off x="1345406" y="1009155"/>
            <a:ext cx="6453188" cy="461665"/>
          </a:xfrm>
          <a:prstGeom prst="rect">
            <a:avLst/>
          </a:prstGeom>
          <a:noFill/>
          <a:ln>
            <a:noFill/>
          </a:ln>
          <a:effectLst>
            <a:outerShdw blurRad="63500" dist="38099" dir="2700000" algn="ctr" rotWithShape="0">
              <a:schemeClr val="bg2">
                <a:alpha val="74998"/>
              </a:schemeClr>
            </a:outerShdw>
          </a:effectLst>
          <a:extLst>
            <a:ext uri="{909E8E84-426E-40dd-AFC4-6F175D3DCCD1}"/>
            <a:ext uri="{91240B29-F687-4f45-9708-019B960494DF}"/>
          </a:extLst>
        </p:spPr>
        <p:txBody>
          <a:bodyPr>
            <a:spAutoFit/>
          </a:bodyPr>
          <a:lstStyle/>
          <a:p>
            <a:pPr algn="ctr">
              <a:spcBef>
                <a:spcPct val="50000"/>
              </a:spcBef>
              <a:defRPr/>
            </a:pPr>
            <a:r>
              <a:rPr lang="en-US" dirty="0"/>
              <a:t>The Need for Financial Information</a:t>
            </a:r>
            <a:r>
              <a:rPr lang="en-US" sz="1800" dirty="0"/>
              <a:t> </a:t>
            </a:r>
            <a:endParaRPr lang="en-US" sz="1800" b="0" spc="13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ea typeface="Arial" charset="0"/>
              <a:cs typeface="Arial" charset="0"/>
            </a:endParaRPr>
          </a:p>
        </p:txBody>
      </p:sp>
      <p:pic>
        <p:nvPicPr>
          <p:cNvPr id="5" name="Picture 1" descr="165211689.jpg">
            <a:extLst>
              <a:ext uri="{FF2B5EF4-FFF2-40B4-BE49-F238E27FC236}">
                <a16:creationId xmlns:a16="http://schemas.microsoft.com/office/drawing/2014/main" id="{C82A10A6-5218-2447-8A62-2D9E10E6EA0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752600"/>
            <a:ext cx="5307013" cy="394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545797"/>
                                        </p:tgtEl>
                                        <p:attrNameLst>
                                          <p:attrName>style.visibility</p:attrName>
                                        </p:attrNameLst>
                                      </p:cBhvr>
                                      <p:to>
                                        <p:strVal val="visible"/>
                                      </p:to>
                                    </p:set>
                                    <p:anim calcmode="lin" valueType="num">
                                      <p:cBhvr>
                                        <p:cTn id="7" dur="1000" fill="hold"/>
                                        <p:tgtEl>
                                          <p:spTgt spid="545797"/>
                                        </p:tgtEl>
                                        <p:attrNameLst>
                                          <p:attrName>ppt_w</p:attrName>
                                        </p:attrNameLst>
                                      </p:cBhvr>
                                      <p:tavLst>
                                        <p:tav tm="0">
                                          <p:val>
                                            <p:fltVal val="0"/>
                                          </p:val>
                                        </p:tav>
                                        <p:tav tm="100000">
                                          <p:val>
                                            <p:strVal val="#ppt_w"/>
                                          </p:val>
                                        </p:tav>
                                      </p:tavLst>
                                    </p:anim>
                                    <p:anim calcmode="lin" valueType="num">
                                      <p:cBhvr>
                                        <p:cTn id="8" dur="1000" fill="hold"/>
                                        <p:tgtEl>
                                          <p:spTgt spid="545797"/>
                                        </p:tgtEl>
                                        <p:attrNameLst>
                                          <p:attrName>ppt_h</p:attrName>
                                        </p:attrNameLst>
                                      </p:cBhvr>
                                      <p:tavLst>
                                        <p:tav tm="0">
                                          <p:val>
                                            <p:fltVal val="0"/>
                                          </p:val>
                                        </p:tav>
                                        <p:tav tm="100000">
                                          <p:val>
                                            <p:strVal val="#ppt_h"/>
                                          </p:val>
                                        </p:tav>
                                      </p:tavLst>
                                    </p:anim>
                                    <p:animEffect transition="in" filter="fade">
                                      <p:cBhvr>
                                        <p:cTn id="9" dur="1000"/>
                                        <p:tgtEl>
                                          <p:spTgt spid="545797"/>
                                        </p:tgtEl>
                                      </p:cBhvr>
                                    </p:animEffect>
                                  </p:childTnLst>
                                </p:cTn>
                              </p:par>
                            </p:childTnLst>
                          </p:cTn>
                        </p:par>
                        <p:par>
                          <p:cTn id="10" fill="hold" nodeType="afterGroup">
                            <p:stCondLst>
                              <p:cond delay="1000"/>
                            </p:stCondLst>
                            <p:childTnLst>
                              <p:par>
                                <p:cTn id="11" presetID="53" presetClass="entr" presetSubtype="0" fill="hold" nodeType="afterEffect">
                                  <p:stCondLst>
                                    <p:cond delay="500"/>
                                  </p:stCondLst>
                                  <p:childTnLst>
                                    <p:set>
                                      <p:cBhvr>
                                        <p:cTn id="12" dur="1" fill="hold">
                                          <p:stCondLst>
                                            <p:cond delay="0"/>
                                          </p:stCondLst>
                                        </p:cTn>
                                        <p:tgtEl>
                                          <p:spTgt spid="545796"/>
                                        </p:tgtEl>
                                        <p:attrNameLst>
                                          <p:attrName>style.visibility</p:attrName>
                                        </p:attrNameLst>
                                      </p:cBhvr>
                                      <p:to>
                                        <p:strVal val="visible"/>
                                      </p:to>
                                    </p:set>
                                    <p:anim calcmode="lin" valueType="num">
                                      <p:cBhvr>
                                        <p:cTn id="13" dur="500" fill="hold"/>
                                        <p:tgtEl>
                                          <p:spTgt spid="545796"/>
                                        </p:tgtEl>
                                        <p:attrNameLst>
                                          <p:attrName>ppt_w</p:attrName>
                                        </p:attrNameLst>
                                      </p:cBhvr>
                                      <p:tavLst>
                                        <p:tav tm="0">
                                          <p:val>
                                            <p:fltVal val="0"/>
                                          </p:val>
                                        </p:tav>
                                        <p:tav tm="100000">
                                          <p:val>
                                            <p:strVal val="#ppt_w"/>
                                          </p:val>
                                        </p:tav>
                                      </p:tavLst>
                                    </p:anim>
                                    <p:anim calcmode="lin" valueType="num">
                                      <p:cBhvr>
                                        <p:cTn id="14" dur="500" fill="hold"/>
                                        <p:tgtEl>
                                          <p:spTgt spid="545796"/>
                                        </p:tgtEl>
                                        <p:attrNameLst>
                                          <p:attrName>ppt_h</p:attrName>
                                        </p:attrNameLst>
                                      </p:cBhvr>
                                      <p:tavLst>
                                        <p:tav tm="0">
                                          <p:val>
                                            <p:fltVal val="0"/>
                                          </p:val>
                                        </p:tav>
                                        <p:tav tm="100000">
                                          <p:val>
                                            <p:strVal val="#ppt_h"/>
                                          </p:val>
                                        </p:tav>
                                      </p:tavLst>
                                    </p:anim>
                                    <p:animEffect transition="in" filter="fade">
                                      <p:cBhvr>
                                        <p:cTn id="15" dur="500"/>
                                        <p:tgtEl>
                                          <p:spTgt spid="545796"/>
                                        </p:tgtEl>
                                      </p:cBhvr>
                                    </p:animEffect>
                                  </p:childTnLst>
                                </p:cTn>
                              </p:par>
                            </p:childTnLst>
                          </p:cTn>
                        </p:par>
                        <p:par>
                          <p:cTn id="16" fill="hold" nodeType="afterGroup">
                            <p:stCondLst>
                              <p:cond delay="2000"/>
                            </p:stCondLst>
                            <p:childTnLst>
                              <p:par>
                                <p:cTn id="17" presetID="10" presetClass="entr" presetSubtype="0" fill="hold" grpId="0" nodeType="afterEffect">
                                  <p:stCondLst>
                                    <p:cond delay="1000"/>
                                  </p:stCondLst>
                                  <p:childTnLst>
                                    <p:set>
                                      <p:cBhvr>
                                        <p:cTn id="18" dur="1" fill="hold">
                                          <p:stCondLst>
                                            <p:cond delay="0"/>
                                          </p:stCondLst>
                                        </p:cTn>
                                        <p:tgtEl>
                                          <p:spTgt spid="545795"/>
                                        </p:tgtEl>
                                        <p:attrNameLst>
                                          <p:attrName>style.visibility</p:attrName>
                                        </p:attrNameLst>
                                      </p:cBhvr>
                                      <p:to>
                                        <p:strVal val="visible"/>
                                      </p:to>
                                    </p:set>
                                    <p:animEffect transition="in" filter="fade">
                                      <p:cBhvr>
                                        <p:cTn id="19" dur="2000"/>
                                        <p:tgtEl>
                                          <p:spTgt spid="545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579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B2915E-3E65-294B-9BC1-3C83DBE02D1E}"/>
              </a:ext>
            </a:extLst>
          </p:cNvPr>
          <p:cNvPicPr>
            <a:picLocks noChangeAspect="1"/>
          </p:cNvPicPr>
          <p:nvPr/>
        </p:nvPicPr>
        <p:blipFill rotWithShape="1">
          <a:blip r:embed="rId4"/>
          <a:srcRect r="11961"/>
          <a:stretch/>
        </p:blipFill>
        <p:spPr>
          <a:xfrm>
            <a:off x="304801" y="1447800"/>
            <a:ext cx="8839200" cy="5410200"/>
          </a:xfrm>
          <a:prstGeom prst="rect">
            <a:avLst/>
          </a:prstGeom>
        </p:spPr>
      </p:pic>
      <p:sp>
        <p:nvSpPr>
          <p:cNvPr id="9" name="TextBox 8">
            <a:extLst>
              <a:ext uri="{FF2B5EF4-FFF2-40B4-BE49-F238E27FC236}">
                <a16:creationId xmlns:a16="http://schemas.microsoft.com/office/drawing/2014/main" id="{5CE8ABAC-7A95-554B-BC53-58914B03DE3E}"/>
              </a:ext>
            </a:extLst>
          </p:cNvPr>
          <p:cNvSpPr txBox="1"/>
          <p:nvPr/>
        </p:nvSpPr>
        <p:spPr>
          <a:xfrm>
            <a:off x="0" y="95071"/>
            <a:ext cx="9067800" cy="1200329"/>
          </a:xfrm>
          <a:prstGeom prst="rect">
            <a:avLst/>
          </a:prstGeom>
          <a:noFill/>
        </p:spPr>
        <p:txBody>
          <a:bodyPr wrap="square">
            <a:spAutoFit/>
          </a:bodyPr>
          <a:lstStyle/>
          <a:p>
            <a:pPr algn="ctr">
              <a:defRPr/>
            </a:pPr>
            <a:r>
              <a:rPr lang="en-US" sz="3600" dirty="0">
                <a:effectLst>
                  <a:outerShdw blurRad="50800" dist="38100" dir="2700000" algn="tl" rotWithShape="0">
                    <a:prstClr val="black">
                      <a:alpha val="40000"/>
                    </a:prstClr>
                  </a:outerShdw>
                </a:effectLst>
              </a:rPr>
              <a:t>Characteristics of Useful Financial Information: Comparable </a:t>
            </a:r>
            <a:endParaRPr lang="en-US" sz="3600" dirty="0">
              <a:effectLst>
                <a:outerShdw blurRad="50800" dist="38100" dir="2700000" algn="tl" rotWithShape="0">
                  <a:prstClr val="black">
                    <a:alpha val="40000"/>
                  </a:prstClr>
                </a:outerShdw>
              </a:effectLst>
              <a:latin typeface="Arial" charset="0"/>
              <a:ea typeface="ＭＳ Ｐゴシック" charset="-128"/>
            </a:endParaRPr>
          </a:p>
        </p:txBody>
      </p:sp>
      <p:sp>
        <p:nvSpPr>
          <p:cNvPr id="10" name="TextBox 9">
            <a:extLst>
              <a:ext uri="{FF2B5EF4-FFF2-40B4-BE49-F238E27FC236}">
                <a16:creationId xmlns:a16="http://schemas.microsoft.com/office/drawing/2014/main" id="{807E1E00-AB12-5446-9F5F-4EF23AC4F816}"/>
              </a:ext>
            </a:extLst>
          </p:cNvPr>
          <p:cNvSpPr txBox="1">
            <a:spLocks noChangeArrowheads="1"/>
          </p:cNvSpPr>
          <p:nvPr/>
        </p:nvSpPr>
        <p:spPr bwMode="auto">
          <a:xfrm>
            <a:off x="304800" y="1715631"/>
            <a:ext cx="46482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ts val="0"/>
              </a:spcBef>
              <a:spcAft>
                <a:spcPts val="1200"/>
              </a:spcAft>
            </a:pPr>
            <a:r>
              <a:rPr lang="en-US" sz="2400" b="0" dirty="0">
                <a:solidFill>
                  <a:schemeClr val="bg2"/>
                </a:solidFill>
              </a:rPr>
              <a:t>Consistent</a:t>
            </a:r>
          </a:p>
          <a:p>
            <a:pPr>
              <a:spcBef>
                <a:spcPts val="0"/>
              </a:spcBef>
              <a:spcAft>
                <a:spcPts val="1200"/>
              </a:spcAft>
            </a:pPr>
            <a:r>
              <a:rPr lang="en-US" sz="2400" b="0" dirty="0">
                <a:solidFill>
                  <a:schemeClr val="bg2"/>
                </a:solidFill>
              </a:rPr>
              <a:t>Comparable to past financial information</a:t>
            </a:r>
          </a:p>
          <a:p>
            <a:pPr>
              <a:spcBef>
                <a:spcPts val="0"/>
              </a:spcBef>
              <a:spcAft>
                <a:spcPts val="1200"/>
              </a:spcAft>
            </a:pPr>
            <a:r>
              <a:rPr lang="en-US" sz="2400" b="0" dirty="0">
                <a:solidFill>
                  <a:schemeClr val="bg2"/>
                </a:solidFill>
              </a:rPr>
              <a:t>Comparable to other businesses</a:t>
            </a:r>
          </a:p>
        </p:txBody>
      </p:sp>
    </p:spTree>
    <p:extLst>
      <p:ext uri="{BB962C8B-B14F-4D97-AF65-F5344CB8AC3E}">
        <p14:creationId xmlns:p14="http://schemas.microsoft.com/office/powerpoint/2010/main" val="427426033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000" fill="hold"/>
                                        <p:tgtEl>
                                          <p:spTgt spid="9"/>
                                        </p:tgtEl>
                                        <p:attrNameLst>
                                          <p:attrName>ppt_w</p:attrName>
                                        </p:attrNameLst>
                                      </p:cBhvr>
                                      <p:tavLst>
                                        <p:tav tm="0">
                                          <p:val>
                                            <p:strVal val="#ppt_w*0.70"/>
                                          </p:val>
                                        </p:tav>
                                        <p:tav tm="100000">
                                          <p:val>
                                            <p:strVal val="#ppt_w"/>
                                          </p:val>
                                        </p:tav>
                                      </p:tavLst>
                                    </p:anim>
                                    <p:anim calcmode="lin" valueType="num">
                                      <p:cBhvr>
                                        <p:cTn id="8" dur="2000" fill="hold"/>
                                        <p:tgtEl>
                                          <p:spTgt spid="9"/>
                                        </p:tgtEl>
                                        <p:attrNameLst>
                                          <p:attrName>ppt_h</p:attrName>
                                        </p:attrNameLst>
                                      </p:cBhvr>
                                      <p:tavLst>
                                        <p:tav tm="0">
                                          <p:val>
                                            <p:strVal val="#ppt_h"/>
                                          </p:val>
                                        </p:tav>
                                        <p:tav tm="100000">
                                          <p:val>
                                            <p:strVal val="#ppt_h"/>
                                          </p:val>
                                        </p:tav>
                                      </p:tavLst>
                                    </p:anim>
                                    <p:animEffect transition="in" filter="fade">
                                      <p:cBhvr>
                                        <p:cTn id="9" dur="2000"/>
                                        <p:tgtEl>
                                          <p:spTgt spid="9"/>
                                        </p:tgtEl>
                                      </p:cBhvr>
                                    </p:animEffect>
                                  </p:childTnLst>
                                </p:cTn>
                              </p:par>
                            </p:childTnLst>
                          </p:cTn>
                        </p:par>
                        <p:par>
                          <p:cTn id="10" fill="hold">
                            <p:stCondLst>
                              <p:cond delay="2000"/>
                            </p:stCondLst>
                            <p:childTnLst>
                              <p:par>
                                <p:cTn id="11" presetID="9"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grpId="0" nodeType="click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 calcmode="lin" valueType="num">
                                      <p:cBhvr additive="base">
                                        <p:cTn id="18" dur="500"/>
                                        <p:tgtEl>
                                          <p:spTgt spid="10">
                                            <p:txEl>
                                              <p:pRg st="0" end="0"/>
                                            </p:txEl>
                                          </p:spTgt>
                                        </p:tgtEl>
                                        <p:attrNameLst>
                                          <p:attrName>ppt_y</p:attrName>
                                        </p:attrNameLst>
                                      </p:cBhvr>
                                      <p:tavLst>
                                        <p:tav tm="0">
                                          <p:val>
                                            <p:strVal val="#ppt_y-#ppt_h*1.125000"/>
                                          </p:val>
                                        </p:tav>
                                        <p:tav tm="100000">
                                          <p:val>
                                            <p:strVal val="#ppt_y"/>
                                          </p:val>
                                        </p:tav>
                                      </p:tavLst>
                                    </p:anim>
                                    <p:animEffect transition="in" filter="wipe(down)">
                                      <p:cBhvr>
                                        <p:cTn id="19" dur="500"/>
                                        <p:tgtEl>
                                          <p:spTgt spid="10">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1" fill="hold" grpId="0" nodeType="clickEffect">
                                  <p:stCondLst>
                                    <p:cond delay="0"/>
                                  </p:stCondLst>
                                  <p:childTnLst>
                                    <p:set>
                                      <p:cBhvr>
                                        <p:cTn id="23" dur="1" fill="hold">
                                          <p:stCondLst>
                                            <p:cond delay="0"/>
                                          </p:stCondLst>
                                        </p:cTn>
                                        <p:tgtEl>
                                          <p:spTgt spid="10">
                                            <p:txEl>
                                              <p:pRg st="1" end="1"/>
                                            </p:txEl>
                                          </p:spTgt>
                                        </p:tgtEl>
                                        <p:attrNameLst>
                                          <p:attrName>style.visibility</p:attrName>
                                        </p:attrNameLst>
                                      </p:cBhvr>
                                      <p:to>
                                        <p:strVal val="visible"/>
                                      </p:to>
                                    </p:set>
                                    <p:anim calcmode="lin" valueType="num">
                                      <p:cBhvr additive="base">
                                        <p:cTn id="24" dur="500"/>
                                        <p:tgtEl>
                                          <p:spTgt spid="10">
                                            <p:txEl>
                                              <p:pRg st="1" end="1"/>
                                            </p:txEl>
                                          </p:spTgt>
                                        </p:tgtEl>
                                        <p:attrNameLst>
                                          <p:attrName>ppt_y</p:attrName>
                                        </p:attrNameLst>
                                      </p:cBhvr>
                                      <p:tavLst>
                                        <p:tav tm="0">
                                          <p:val>
                                            <p:strVal val="#ppt_y-#ppt_h*1.125000"/>
                                          </p:val>
                                        </p:tav>
                                        <p:tav tm="100000">
                                          <p:val>
                                            <p:strVal val="#ppt_y"/>
                                          </p:val>
                                        </p:tav>
                                      </p:tavLst>
                                    </p:anim>
                                    <p:animEffect transition="in" filter="wipe(down)">
                                      <p:cBhvr>
                                        <p:cTn id="25" dur="500"/>
                                        <p:tgtEl>
                                          <p:spTgt spid="10">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1" fill="hold" grpId="0" nodeType="clickEffect">
                                  <p:stCondLst>
                                    <p:cond delay="0"/>
                                  </p:stCondLst>
                                  <p:childTnLst>
                                    <p:set>
                                      <p:cBhvr>
                                        <p:cTn id="29" dur="1" fill="hold">
                                          <p:stCondLst>
                                            <p:cond delay="0"/>
                                          </p:stCondLst>
                                        </p:cTn>
                                        <p:tgtEl>
                                          <p:spTgt spid="10">
                                            <p:txEl>
                                              <p:pRg st="2" end="2"/>
                                            </p:txEl>
                                          </p:spTgt>
                                        </p:tgtEl>
                                        <p:attrNameLst>
                                          <p:attrName>style.visibility</p:attrName>
                                        </p:attrNameLst>
                                      </p:cBhvr>
                                      <p:to>
                                        <p:strVal val="visible"/>
                                      </p:to>
                                    </p:set>
                                    <p:anim calcmode="lin" valueType="num">
                                      <p:cBhvr additive="base">
                                        <p:cTn id="30" dur="500"/>
                                        <p:tgtEl>
                                          <p:spTgt spid="10">
                                            <p:txEl>
                                              <p:pRg st="2" end="2"/>
                                            </p:txEl>
                                          </p:spTgt>
                                        </p:tgtEl>
                                        <p:attrNameLst>
                                          <p:attrName>ppt_y</p:attrName>
                                        </p:attrNameLst>
                                      </p:cBhvr>
                                      <p:tavLst>
                                        <p:tav tm="0">
                                          <p:val>
                                            <p:strVal val="#ppt_y-#ppt_h*1.125000"/>
                                          </p:val>
                                        </p:tav>
                                        <p:tav tm="100000">
                                          <p:val>
                                            <p:strVal val="#ppt_y"/>
                                          </p:val>
                                        </p:tav>
                                      </p:tavLst>
                                    </p:anim>
                                    <p:animEffect transition="in" filter="wipe(down)">
                                      <p:cBhvr>
                                        <p:cTn id="31"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9938" name="Rectangle 3">
            <a:extLst>
              <a:ext uri="{FF2B5EF4-FFF2-40B4-BE49-F238E27FC236}">
                <a16:creationId xmlns:a16="http://schemas.microsoft.com/office/drawing/2014/main" id="{F4A89E58-6C70-4545-85FE-B852D4709EBB}"/>
              </a:ext>
            </a:extLst>
          </p:cNvPr>
          <p:cNvSpPr>
            <a:spLocks noChangeArrowheads="1"/>
          </p:cNvSpPr>
          <p:nvPr/>
        </p:nvSpPr>
        <p:spPr bwMode="auto">
          <a:xfrm>
            <a:off x="0" y="0"/>
            <a:ext cx="9144000" cy="1447800"/>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spcBef>
                <a:spcPct val="0"/>
              </a:spcBef>
              <a:buFontTx/>
              <a:buNone/>
            </a:pPr>
            <a:endParaRPr lang="en-US" altLang="en-US" sz="1300" b="0">
              <a:solidFill>
                <a:srgbClr val="000000"/>
              </a:solidFill>
            </a:endParaRPr>
          </a:p>
        </p:txBody>
      </p:sp>
      <p:sp>
        <p:nvSpPr>
          <p:cNvPr id="4" name="TextBox 3">
            <a:extLst>
              <a:ext uri="{FF2B5EF4-FFF2-40B4-BE49-F238E27FC236}">
                <a16:creationId xmlns:a16="http://schemas.microsoft.com/office/drawing/2014/main" id="{7C2E2623-E52E-A04F-AE15-26A89E852EC7}"/>
              </a:ext>
            </a:extLst>
          </p:cNvPr>
          <p:cNvSpPr txBox="1">
            <a:spLocks noChangeArrowheads="1"/>
          </p:cNvSpPr>
          <p:nvPr/>
        </p:nvSpPr>
        <p:spPr bwMode="auto">
          <a:xfrm>
            <a:off x="304800" y="420469"/>
            <a:ext cx="8686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sz="3600" dirty="0"/>
              <a:t>Organizing Financial Information </a:t>
            </a:r>
            <a:endParaRPr lang="en-US" altLang="en-US" sz="3600" dirty="0"/>
          </a:p>
        </p:txBody>
      </p:sp>
      <p:sp>
        <p:nvSpPr>
          <p:cNvPr id="6" name="TextBox 5">
            <a:extLst>
              <a:ext uri="{FF2B5EF4-FFF2-40B4-BE49-F238E27FC236}">
                <a16:creationId xmlns:a16="http://schemas.microsoft.com/office/drawing/2014/main" id="{35F111D9-16D0-7742-BC10-93486A14B51E}"/>
              </a:ext>
            </a:extLst>
          </p:cNvPr>
          <p:cNvSpPr txBox="1">
            <a:spLocks noChangeArrowheads="1"/>
          </p:cNvSpPr>
          <p:nvPr/>
        </p:nvSpPr>
        <p:spPr bwMode="auto">
          <a:xfrm>
            <a:off x="1727200" y="1752600"/>
            <a:ext cx="6019800"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ts val="0"/>
              </a:spcBef>
              <a:spcAft>
                <a:spcPts val="1200"/>
              </a:spcAft>
            </a:pPr>
            <a:r>
              <a:rPr lang="en-US" sz="2400" b="0" dirty="0">
                <a:solidFill>
                  <a:schemeClr val="bg2"/>
                </a:solidFill>
              </a:rPr>
              <a:t>Multiple “right” ways to record/organize financial information</a:t>
            </a:r>
          </a:p>
          <a:p>
            <a:pPr>
              <a:spcBef>
                <a:spcPts val="0"/>
              </a:spcBef>
              <a:spcAft>
                <a:spcPts val="1200"/>
              </a:spcAft>
            </a:pPr>
            <a:r>
              <a:rPr lang="en-US" sz="2400" b="0" dirty="0">
                <a:solidFill>
                  <a:schemeClr val="bg2"/>
                </a:solidFill>
              </a:rPr>
              <a:t>Do it the same way each time. </a:t>
            </a:r>
          </a:p>
        </p:txBody>
      </p:sp>
      <p:pic>
        <p:nvPicPr>
          <p:cNvPr id="3" name="Picture 2">
            <a:extLst>
              <a:ext uri="{FF2B5EF4-FFF2-40B4-BE49-F238E27FC236}">
                <a16:creationId xmlns:a16="http://schemas.microsoft.com/office/drawing/2014/main" id="{E6CF4448-09B0-7947-9F9A-0C7ED7710C3D}"/>
              </a:ext>
            </a:extLst>
          </p:cNvPr>
          <p:cNvPicPr>
            <a:picLocks noChangeAspect="1"/>
          </p:cNvPicPr>
          <p:nvPr/>
        </p:nvPicPr>
        <p:blipFill>
          <a:blip r:embed="rId4"/>
          <a:stretch>
            <a:fillRect/>
          </a:stretch>
        </p:blipFill>
        <p:spPr>
          <a:xfrm>
            <a:off x="2209800" y="3411617"/>
            <a:ext cx="4724400" cy="3149600"/>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strVal val="#ppt_w*0.70"/>
                                          </p:val>
                                        </p:tav>
                                        <p:tav tm="100000">
                                          <p:val>
                                            <p:strVal val="#ppt_w"/>
                                          </p:val>
                                        </p:tav>
                                      </p:tavLst>
                                    </p:anim>
                                    <p:anim calcmode="lin" valueType="num">
                                      <p:cBhvr>
                                        <p:cTn id="8" dur="2000" fill="hold"/>
                                        <p:tgtEl>
                                          <p:spTgt spid="4"/>
                                        </p:tgtEl>
                                        <p:attrNameLst>
                                          <p:attrName>ppt_h</p:attrName>
                                        </p:attrNameLst>
                                      </p:cBhvr>
                                      <p:tavLst>
                                        <p:tav tm="0">
                                          <p:val>
                                            <p:strVal val="#ppt_h"/>
                                          </p:val>
                                        </p:tav>
                                        <p:tav tm="100000">
                                          <p:val>
                                            <p:strVal val="#ppt_h"/>
                                          </p:val>
                                        </p:tav>
                                      </p:tavLst>
                                    </p:anim>
                                    <p:animEffect transition="in" filter="fade">
                                      <p:cBhvr>
                                        <p:cTn id="9" dur="2000"/>
                                        <p:tgtEl>
                                          <p:spTgt spid="4"/>
                                        </p:tgtEl>
                                      </p:cBhvr>
                                    </p:animEffect>
                                  </p:childTnLst>
                                </p:cTn>
                              </p:par>
                            </p:childTnLst>
                          </p:cTn>
                        </p:par>
                        <p:par>
                          <p:cTn id="10" fill="hold" nodeType="withGroup">
                            <p:stCondLst>
                              <p:cond delay="2000"/>
                            </p:stCondLst>
                            <p:childTnLst>
                              <p:par>
                                <p:cTn id="11" presetID="9"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grpId="0"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additive="base">
                                        <p:cTn id="18" dur="500"/>
                                        <p:tgtEl>
                                          <p:spTgt spid="6">
                                            <p:txEl>
                                              <p:pRg st="0" end="0"/>
                                            </p:txEl>
                                          </p:spTgt>
                                        </p:tgtEl>
                                        <p:attrNameLst>
                                          <p:attrName>ppt_y</p:attrName>
                                        </p:attrNameLst>
                                      </p:cBhvr>
                                      <p:tavLst>
                                        <p:tav tm="0">
                                          <p:val>
                                            <p:strVal val="#ppt_y-#ppt_h*1.125000"/>
                                          </p:val>
                                        </p:tav>
                                        <p:tav tm="100000">
                                          <p:val>
                                            <p:strVal val="#ppt_y"/>
                                          </p:val>
                                        </p:tav>
                                      </p:tavLst>
                                    </p:anim>
                                    <p:animEffect transition="in" filter="wipe(down)">
                                      <p:cBhvr>
                                        <p:cTn id="19" dur="5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1" fill="hold" grpId="0"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 calcmode="lin" valueType="num">
                                      <p:cBhvr additive="base">
                                        <p:cTn id="24" dur="500"/>
                                        <p:tgtEl>
                                          <p:spTgt spid="6">
                                            <p:txEl>
                                              <p:pRg st="1" end="1"/>
                                            </p:txEl>
                                          </p:spTgt>
                                        </p:tgtEl>
                                        <p:attrNameLst>
                                          <p:attrName>ppt_y</p:attrName>
                                        </p:attrNameLst>
                                      </p:cBhvr>
                                      <p:tavLst>
                                        <p:tav tm="0">
                                          <p:val>
                                            <p:strVal val="#ppt_y-#ppt_h*1.125000"/>
                                          </p:val>
                                        </p:tav>
                                        <p:tav tm="100000">
                                          <p:val>
                                            <p:strVal val="#ppt_y"/>
                                          </p:val>
                                        </p:tav>
                                      </p:tavLst>
                                    </p:anim>
                                    <p:animEffect transition="in" filter="wipe(down)">
                                      <p:cBhvr>
                                        <p:cTn id="25"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ext Box 5">
            <a:extLst>
              <a:ext uri="{FF2B5EF4-FFF2-40B4-BE49-F238E27FC236}">
                <a16:creationId xmlns:a16="http://schemas.microsoft.com/office/drawing/2014/main" id="{5CC2BA0A-EB23-9D43-80ED-F88B5F47214C}"/>
              </a:ext>
            </a:extLst>
          </p:cNvPr>
          <p:cNvSpPr txBox="1">
            <a:spLocks noChangeArrowheads="1"/>
          </p:cNvSpPr>
          <p:nvPr/>
        </p:nvSpPr>
        <p:spPr bwMode="auto">
          <a:xfrm>
            <a:off x="2362200" y="2438400"/>
            <a:ext cx="5562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FontTx/>
              <a:buNone/>
            </a:pPr>
            <a:r>
              <a:rPr lang="en-US" dirty="0">
                <a:solidFill>
                  <a:schemeClr val="bg2"/>
                </a:solidFill>
              </a:rPr>
              <a:t>Describe the uses </a:t>
            </a:r>
            <a:br>
              <a:rPr lang="en-US" dirty="0">
                <a:solidFill>
                  <a:schemeClr val="bg2"/>
                </a:solidFill>
              </a:rPr>
            </a:br>
            <a:r>
              <a:rPr lang="en-US" dirty="0">
                <a:solidFill>
                  <a:schemeClr val="bg2"/>
                </a:solidFill>
              </a:rPr>
              <a:t>of financial information </a:t>
            </a:r>
            <a:br>
              <a:rPr lang="en-US" dirty="0">
                <a:solidFill>
                  <a:schemeClr val="bg2"/>
                </a:solidFill>
              </a:rPr>
            </a:br>
            <a:r>
              <a:rPr lang="en-US" dirty="0">
                <a:solidFill>
                  <a:schemeClr val="bg2"/>
                </a:solidFill>
              </a:rPr>
              <a:t>in business. </a:t>
            </a:r>
            <a:endParaRPr lang="en-US" altLang="en-US" sz="3600" dirty="0">
              <a:solidFill>
                <a:schemeClr val="bg2"/>
              </a:solidFill>
            </a:endParaRPr>
          </a:p>
        </p:txBody>
      </p:sp>
      <p:pic>
        <p:nvPicPr>
          <p:cNvPr id="4" name="Picture 11" descr="Treefrog_ObjB_art.jpg">
            <a:extLst>
              <a:ext uri="{FF2B5EF4-FFF2-40B4-BE49-F238E27FC236}">
                <a16:creationId xmlns:a16="http://schemas.microsoft.com/office/drawing/2014/main" id="{65BAE69C-C62B-ED40-9EBD-93DEC732E58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98575" y="2667000"/>
            <a:ext cx="1139825"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2000"/>
                                        <p:tgtEl>
                                          <p:spTgt spid="4"/>
                                        </p:tgtEl>
                                      </p:cBhvr>
                                    </p:animEffect>
                                  </p:childTnLst>
                                </p:cTn>
                              </p:par>
                            </p:childTnLst>
                          </p:cTn>
                        </p:par>
                        <p:par>
                          <p:cTn id="8" fill="hold" nodeType="afterGroup">
                            <p:stCondLst>
                              <p:cond delay="2000"/>
                            </p:stCondLst>
                            <p:childTnLst>
                              <p:par>
                                <p:cTn id="9" presetID="17" presetClass="entr" presetSubtype="10"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991AB83-F84B-7A45-85C8-09659AAF7614}"/>
              </a:ext>
            </a:extLst>
          </p:cNvPr>
          <p:cNvSpPr txBox="1"/>
          <p:nvPr/>
        </p:nvSpPr>
        <p:spPr>
          <a:xfrm>
            <a:off x="685800" y="381000"/>
            <a:ext cx="7620000" cy="1200329"/>
          </a:xfrm>
          <a:prstGeom prst="rect">
            <a:avLst/>
          </a:prstGeom>
          <a:noFill/>
        </p:spPr>
        <p:txBody>
          <a:bodyPr>
            <a:spAutoFit/>
          </a:bodyPr>
          <a:lstStyle/>
          <a:p>
            <a:pPr algn="ctr">
              <a:defRPr/>
            </a:pPr>
            <a:r>
              <a:rPr lang="en-US" sz="3600" dirty="0">
                <a:effectLst>
                  <a:outerShdw blurRad="50800" dist="38100" dir="2700000" algn="tl" rotWithShape="0">
                    <a:prstClr val="black">
                      <a:alpha val="40000"/>
                    </a:prstClr>
                  </a:outerShdw>
                </a:effectLst>
              </a:rPr>
              <a:t>Financial Information in Business Decision-Making </a:t>
            </a:r>
            <a:endParaRPr lang="en-US" sz="3600" dirty="0">
              <a:effectLst>
                <a:outerShdw blurRad="50800" dist="38100" dir="2700000" algn="tl" rotWithShape="0">
                  <a:prstClr val="black">
                    <a:alpha val="40000"/>
                  </a:prstClr>
                </a:outerShdw>
              </a:effectLst>
              <a:latin typeface="Arial" charset="0"/>
              <a:ea typeface="ＭＳ Ｐゴシック" charset="-128"/>
            </a:endParaRPr>
          </a:p>
        </p:txBody>
      </p:sp>
      <p:sp>
        <p:nvSpPr>
          <p:cNvPr id="6" name="TextBox 5">
            <a:extLst>
              <a:ext uri="{FF2B5EF4-FFF2-40B4-BE49-F238E27FC236}">
                <a16:creationId xmlns:a16="http://schemas.microsoft.com/office/drawing/2014/main" id="{858603E4-428E-EA46-8BBC-FCBC86D6BFE3}"/>
              </a:ext>
            </a:extLst>
          </p:cNvPr>
          <p:cNvSpPr txBox="1"/>
          <p:nvPr/>
        </p:nvSpPr>
        <p:spPr>
          <a:xfrm>
            <a:off x="3962400" y="2133600"/>
            <a:ext cx="4495800" cy="2246769"/>
          </a:xfrm>
          <a:prstGeom prst="rect">
            <a:avLst/>
          </a:prstGeom>
          <a:noFill/>
        </p:spPr>
        <p:txBody>
          <a:bodyPr wrap="square">
            <a:spAutoFit/>
          </a:bodyPr>
          <a:lstStyle/>
          <a:p>
            <a:pPr marL="230188" indent="-230188">
              <a:spcAft>
                <a:spcPts val="1200"/>
              </a:spcAft>
              <a:buFont typeface="Arial" panose="020B0604020202020204" pitchFamily="34" charset="0"/>
              <a:buChar char="•"/>
            </a:pPr>
            <a:r>
              <a:rPr lang="en-US" b="0" dirty="0">
                <a:effectLst>
                  <a:outerShdw blurRad="50800" dist="38100" dir="2700000" algn="tl" rotWithShape="0">
                    <a:prstClr val="black">
                      <a:alpha val="40000"/>
                    </a:prstClr>
                  </a:outerShdw>
                </a:effectLst>
              </a:rPr>
              <a:t>Studying financial information helps businesses determine how to:</a:t>
            </a:r>
          </a:p>
          <a:p>
            <a:pPr marL="800100" lvl="1" indent="-342900">
              <a:spcAft>
                <a:spcPts val="1200"/>
              </a:spcAft>
              <a:buFont typeface="Wingdings" pitchFamily="2" charset="2"/>
              <a:buChar char="Ø"/>
            </a:pPr>
            <a:r>
              <a:rPr lang="en-US" b="0" dirty="0">
                <a:effectLst>
                  <a:outerShdw blurRad="50800" dist="38100" dir="2700000" algn="tl" rotWithShape="0">
                    <a:prstClr val="black">
                      <a:alpha val="40000"/>
                    </a:prstClr>
                  </a:outerShdw>
                </a:effectLst>
              </a:rPr>
              <a:t>Reduce expenses.</a:t>
            </a:r>
          </a:p>
          <a:p>
            <a:pPr marL="800100" lvl="1" indent="-342900">
              <a:spcAft>
                <a:spcPts val="1200"/>
              </a:spcAft>
              <a:buFont typeface="Wingdings" pitchFamily="2" charset="2"/>
              <a:buChar char="Ø"/>
            </a:pPr>
            <a:r>
              <a:rPr lang="en-US" b="0" dirty="0">
                <a:effectLst>
                  <a:outerShdw blurRad="50800" dist="38100" dir="2700000" algn="tl" rotWithShape="0">
                    <a:prstClr val="black">
                      <a:alpha val="40000"/>
                    </a:prstClr>
                  </a:outerShdw>
                </a:effectLst>
              </a:rPr>
              <a:t>Increase sales.</a:t>
            </a:r>
          </a:p>
        </p:txBody>
      </p:sp>
      <p:pic>
        <p:nvPicPr>
          <p:cNvPr id="4" name="Picture 3" descr="464309717.jpg">
            <a:extLst>
              <a:ext uri="{FF2B5EF4-FFF2-40B4-BE49-F238E27FC236}">
                <a16:creationId xmlns:a16="http://schemas.microsoft.com/office/drawing/2014/main" id="{FFD66994-9C95-4B40-BDF0-99843FAA273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400" y="2209800"/>
            <a:ext cx="3898900" cy="259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strVal val="#ppt_w*0.70"/>
                                          </p:val>
                                        </p:tav>
                                        <p:tav tm="100000">
                                          <p:val>
                                            <p:strVal val="#ppt_w"/>
                                          </p:val>
                                        </p:tav>
                                      </p:tavLst>
                                    </p:anim>
                                    <p:anim calcmode="lin" valueType="num">
                                      <p:cBhvr>
                                        <p:cTn id="8" dur="2000" fill="hold"/>
                                        <p:tgtEl>
                                          <p:spTgt spid="5"/>
                                        </p:tgtEl>
                                        <p:attrNameLst>
                                          <p:attrName>ppt_h</p:attrName>
                                        </p:attrNameLst>
                                      </p:cBhvr>
                                      <p:tavLst>
                                        <p:tav tm="0">
                                          <p:val>
                                            <p:strVal val="#ppt_h"/>
                                          </p:val>
                                        </p:tav>
                                        <p:tav tm="100000">
                                          <p:val>
                                            <p:strVal val="#ppt_h"/>
                                          </p:val>
                                        </p:tav>
                                      </p:tavLst>
                                    </p:anim>
                                    <p:animEffect transition="in" filter="fade">
                                      <p:cBhvr>
                                        <p:cTn id="9" dur="2000"/>
                                        <p:tgtEl>
                                          <p:spTgt spid="5"/>
                                        </p:tgtEl>
                                      </p:cBhvr>
                                    </p:animEffect>
                                  </p:childTnLst>
                                </p:cTn>
                              </p:par>
                            </p:childTnLst>
                          </p:cTn>
                        </p:par>
                        <p:par>
                          <p:cTn id="10" fill="hold" nodeType="withGroup">
                            <p:stCondLst>
                              <p:cond delay="2000"/>
                            </p:stCondLst>
                            <p:childTnLst>
                              <p:par>
                                <p:cTn id="11" presetID="9"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grpId="0"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additive="base">
                                        <p:cTn id="18" dur="500"/>
                                        <p:tgtEl>
                                          <p:spTgt spid="6">
                                            <p:txEl>
                                              <p:pRg st="0" end="0"/>
                                            </p:txEl>
                                          </p:spTgt>
                                        </p:tgtEl>
                                        <p:attrNameLst>
                                          <p:attrName>ppt_y</p:attrName>
                                        </p:attrNameLst>
                                      </p:cBhvr>
                                      <p:tavLst>
                                        <p:tav tm="0">
                                          <p:val>
                                            <p:strVal val="#ppt_y-#ppt_h*1.125000"/>
                                          </p:val>
                                        </p:tav>
                                        <p:tav tm="100000">
                                          <p:val>
                                            <p:strVal val="#ppt_y"/>
                                          </p:val>
                                        </p:tav>
                                      </p:tavLst>
                                    </p:anim>
                                    <p:animEffect transition="in" filter="wipe(down)">
                                      <p:cBhvr>
                                        <p:cTn id="19" dur="5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1" fill="hold" grpId="0"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 calcmode="lin" valueType="num">
                                      <p:cBhvr additive="base">
                                        <p:cTn id="24" dur="500"/>
                                        <p:tgtEl>
                                          <p:spTgt spid="6">
                                            <p:txEl>
                                              <p:pRg st="1" end="1"/>
                                            </p:txEl>
                                          </p:spTgt>
                                        </p:tgtEl>
                                        <p:attrNameLst>
                                          <p:attrName>ppt_y</p:attrName>
                                        </p:attrNameLst>
                                      </p:cBhvr>
                                      <p:tavLst>
                                        <p:tav tm="0">
                                          <p:val>
                                            <p:strVal val="#ppt_y-#ppt_h*1.125000"/>
                                          </p:val>
                                        </p:tav>
                                        <p:tav tm="100000">
                                          <p:val>
                                            <p:strVal val="#ppt_y"/>
                                          </p:val>
                                        </p:tav>
                                      </p:tavLst>
                                    </p:anim>
                                    <p:animEffect transition="in" filter="wipe(down)">
                                      <p:cBhvr>
                                        <p:cTn id="25" dur="500"/>
                                        <p:tgtEl>
                                          <p:spTgt spid="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1" fill="hold" grpId="0"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 calcmode="lin" valueType="num">
                                      <p:cBhvr additive="base">
                                        <p:cTn id="30" dur="500"/>
                                        <p:tgtEl>
                                          <p:spTgt spid="6">
                                            <p:txEl>
                                              <p:pRg st="2" end="2"/>
                                            </p:txEl>
                                          </p:spTgt>
                                        </p:tgtEl>
                                        <p:attrNameLst>
                                          <p:attrName>ppt_y</p:attrName>
                                        </p:attrNameLst>
                                      </p:cBhvr>
                                      <p:tavLst>
                                        <p:tav tm="0">
                                          <p:val>
                                            <p:strVal val="#ppt_y-#ppt_h*1.125000"/>
                                          </p:val>
                                        </p:tav>
                                        <p:tav tm="100000">
                                          <p:val>
                                            <p:strVal val="#ppt_y"/>
                                          </p:val>
                                        </p:tav>
                                      </p:tavLst>
                                    </p:anim>
                                    <p:animEffect transition="in" filter="wipe(down)">
                                      <p:cBhvr>
                                        <p:cTn id="31"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991AB83-F84B-7A45-85C8-09659AAF7614}"/>
              </a:ext>
            </a:extLst>
          </p:cNvPr>
          <p:cNvSpPr txBox="1"/>
          <p:nvPr/>
        </p:nvSpPr>
        <p:spPr>
          <a:xfrm>
            <a:off x="685800" y="381000"/>
            <a:ext cx="7620000" cy="1200329"/>
          </a:xfrm>
          <a:prstGeom prst="rect">
            <a:avLst/>
          </a:prstGeom>
          <a:noFill/>
        </p:spPr>
        <p:txBody>
          <a:bodyPr>
            <a:spAutoFit/>
          </a:bodyPr>
          <a:lstStyle/>
          <a:p>
            <a:pPr algn="ctr">
              <a:defRPr/>
            </a:pPr>
            <a:r>
              <a:rPr lang="en-US" sz="3600" dirty="0">
                <a:effectLst>
                  <a:outerShdw blurRad="50800" dist="38100" dir="2700000" algn="tl" rotWithShape="0">
                    <a:prstClr val="black">
                      <a:alpha val="40000"/>
                    </a:prstClr>
                  </a:outerShdw>
                </a:effectLst>
              </a:rPr>
              <a:t>Financial Information in Business Decision-Making </a:t>
            </a:r>
            <a:endParaRPr lang="en-US" sz="3600" dirty="0">
              <a:effectLst>
                <a:outerShdw blurRad="50800" dist="38100" dir="2700000" algn="tl" rotWithShape="0">
                  <a:prstClr val="black">
                    <a:alpha val="40000"/>
                  </a:prstClr>
                </a:outerShdw>
              </a:effectLst>
              <a:latin typeface="Arial" charset="0"/>
              <a:ea typeface="ＭＳ Ｐゴシック" charset="-128"/>
            </a:endParaRPr>
          </a:p>
        </p:txBody>
      </p:sp>
      <p:sp>
        <p:nvSpPr>
          <p:cNvPr id="6" name="TextBox 5">
            <a:extLst>
              <a:ext uri="{FF2B5EF4-FFF2-40B4-BE49-F238E27FC236}">
                <a16:creationId xmlns:a16="http://schemas.microsoft.com/office/drawing/2014/main" id="{858603E4-428E-EA46-8BBC-FCBC86D6BFE3}"/>
              </a:ext>
            </a:extLst>
          </p:cNvPr>
          <p:cNvSpPr txBox="1"/>
          <p:nvPr/>
        </p:nvSpPr>
        <p:spPr>
          <a:xfrm>
            <a:off x="3962400" y="2133600"/>
            <a:ext cx="4495800" cy="1200329"/>
          </a:xfrm>
          <a:prstGeom prst="rect">
            <a:avLst/>
          </a:prstGeom>
          <a:noFill/>
        </p:spPr>
        <p:txBody>
          <a:bodyPr wrap="square">
            <a:spAutoFit/>
          </a:bodyPr>
          <a:lstStyle/>
          <a:p>
            <a:pPr marL="230188" indent="-230188">
              <a:spcAft>
                <a:spcPts val="1200"/>
              </a:spcAft>
              <a:buFont typeface="Arial" panose="020B0604020202020204" pitchFamily="34" charset="0"/>
              <a:buChar char="•"/>
            </a:pPr>
            <a:r>
              <a:rPr lang="en-US" b="0" dirty="0">
                <a:effectLst>
                  <a:outerShdw blurRad="50800" dist="38100" dir="2700000" algn="tl" rotWithShape="0">
                    <a:prstClr val="black">
                      <a:alpha val="40000"/>
                    </a:prstClr>
                  </a:outerShdw>
                </a:effectLst>
              </a:rPr>
              <a:t>Studying financial information helps businesses determine how to:</a:t>
            </a:r>
          </a:p>
        </p:txBody>
      </p:sp>
      <p:sp>
        <p:nvSpPr>
          <p:cNvPr id="4" name="TextBox 3">
            <a:extLst>
              <a:ext uri="{FF2B5EF4-FFF2-40B4-BE49-F238E27FC236}">
                <a16:creationId xmlns:a16="http://schemas.microsoft.com/office/drawing/2014/main" id="{3A61E1D3-036A-EB4E-98E9-B45A8150B4B4}"/>
              </a:ext>
            </a:extLst>
          </p:cNvPr>
          <p:cNvSpPr txBox="1"/>
          <p:nvPr/>
        </p:nvSpPr>
        <p:spPr>
          <a:xfrm>
            <a:off x="3962400" y="3392031"/>
            <a:ext cx="4495800" cy="2246769"/>
          </a:xfrm>
          <a:prstGeom prst="rect">
            <a:avLst/>
          </a:prstGeom>
          <a:noFill/>
        </p:spPr>
        <p:txBody>
          <a:bodyPr wrap="square">
            <a:spAutoFit/>
          </a:bodyPr>
          <a:lstStyle/>
          <a:p>
            <a:pPr marL="800100" lvl="1" indent="-342900">
              <a:spcAft>
                <a:spcPts val="1200"/>
              </a:spcAft>
              <a:buFont typeface="Wingdings" pitchFamily="2" charset="2"/>
              <a:buChar char="Ø"/>
            </a:pPr>
            <a:r>
              <a:rPr lang="en-US" b="0" dirty="0">
                <a:effectLst>
                  <a:outerShdw blurRad="50800" dist="38100" dir="2700000" algn="tl" rotWithShape="0">
                    <a:prstClr val="black">
                      <a:alpha val="40000"/>
                    </a:prstClr>
                  </a:outerShdw>
                </a:effectLst>
              </a:rPr>
              <a:t>Boost profitability.</a:t>
            </a:r>
          </a:p>
          <a:p>
            <a:pPr marL="800100" lvl="1" indent="-342900">
              <a:spcAft>
                <a:spcPts val="1200"/>
              </a:spcAft>
              <a:buFont typeface="Wingdings" pitchFamily="2" charset="2"/>
              <a:buChar char="Ø"/>
            </a:pPr>
            <a:r>
              <a:rPr lang="en-US" b="0" dirty="0">
                <a:effectLst>
                  <a:outerShdw blurRad="50800" dist="38100" dir="2700000" algn="tl" rotWithShape="0">
                    <a:prstClr val="black">
                      <a:alpha val="40000"/>
                    </a:prstClr>
                  </a:outerShdw>
                </a:effectLst>
              </a:rPr>
              <a:t>Make appropriate purchases.</a:t>
            </a:r>
          </a:p>
          <a:p>
            <a:pPr marL="800100" lvl="1" indent="-342900">
              <a:spcAft>
                <a:spcPts val="1200"/>
              </a:spcAft>
              <a:buFont typeface="Wingdings" pitchFamily="2" charset="2"/>
              <a:buChar char="Ø"/>
            </a:pPr>
            <a:r>
              <a:rPr lang="en-US" b="0" dirty="0">
                <a:effectLst>
                  <a:outerShdw blurRad="50800" dist="38100" dir="2700000" algn="tl" rotWithShape="0">
                    <a:prstClr val="black">
                      <a:alpha val="40000"/>
                    </a:prstClr>
                  </a:outerShdw>
                </a:effectLst>
              </a:rPr>
              <a:t>Create and adjust budgets.</a:t>
            </a:r>
          </a:p>
        </p:txBody>
      </p:sp>
      <p:pic>
        <p:nvPicPr>
          <p:cNvPr id="7" name="Picture 6" descr="92573102.jpg">
            <a:extLst>
              <a:ext uri="{FF2B5EF4-FFF2-40B4-BE49-F238E27FC236}">
                <a16:creationId xmlns:a16="http://schemas.microsoft.com/office/drawing/2014/main" id="{9C22FACF-970E-2B4C-99BB-BBE2C26F957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981200"/>
            <a:ext cx="2794000" cy="419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836409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down)">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grpId="0"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down)">
                                      <p:cBhvr>
                                        <p:cTn id="19" dur="5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1" fill="hold" grpId="0"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additive="base">
                                        <p:cTn id="24" dur="500"/>
                                        <p:tgtEl>
                                          <p:spTgt spid="4">
                                            <p:txEl>
                                              <p:pRg st="2" end="2"/>
                                            </p:txEl>
                                          </p:spTgt>
                                        </p:tgtEl>
                                        <p:attrNameLst>
                                          <p:attrName>ppt_y</p:attrName>
                                        </p:attrNameLst>
                                      </p:cBhvr>
                                      <p:tavLst>
                                        <p:tav tm="0">
                                          <p:val>
                                            <p:strVal val="#ppt_y-#ppt_h*1.125000"/>
                                          </p:val>
                                        </p:tav>
                                        <p:tav tm="100000">
                                          <p:val>
                                            <p:strVal val="#ppt_y"/>
                                          </p:val>
                                        </p:tav>
                                      </p:tavLst>
                                    </p:anim>
                                    <p:animEffect transition="in" filter="wipe(down)">
                                      <p:cBhvr>
                                        <p:cTn id="2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991AB83-F84B-7A45-85C8-09659AAF7614}"/>
              </a:ext>
            </a:extLst>
          </p:cNvPr>
          <p:cNvSpPr txBox="1"/>
          <p:nvPr/>
        </p:nvSpPr>
        <p:spPr>
          <a:xfrm>
            <a:off x="685800" y="381000"/>
            <a:ext cx="7620000" cy="1200329"/>
          </a:xfrm>
          <a:prstGeom prst="rect">
            <a:avLst/>
          </a:prstGeom>
          <a:noFill/>
        </p:spPr>
        <p:txBody>
          <a:bodyPr>
            <a:spAutoFit/>
          </a:bodyPr>
          <a:lstStyle/>
          <a:p>
            <a:pPr algn="ctr">
              <a:defRPr/>
            </a:pPr>
            <a:r>
              <a:rPr lang="en-US" sz="3600" dirty="0">
                <a:effectLst>
                  <a:outerShdw blurRad="50800" dist="38100" dir="2700000" algn="tl" rotWithShape="0">
                    <a:prstClr val="black">
                      <a:alpha val="40000"/>
                    </a:prstClr>
                  </a:outerShdw>
                </a:effectLst>
              </a:rPr>
              <a:t>Financial Information in Business Decision-Making </a:t>
            </a:r>
            <a:endParaRPr lang="en-US" sz="3600" dirty="0">
              <a:effectLst>
                <a:outerShdw blurRad="50800" dist="38100" dir="2700000" algn="tl" rotWithShape="0">
                  <a:prstClr val="black">
                    <a:alpha val="40000"/>
                  </a:prstClr>
                </a:outerShdw>
              </a:effectLst>
              <a:latin typeface="Arial" charset="0"/>
              <a:ea typeface="ＭＳ Ｐゴシック" charset="-128"/>
            </a:endParaRPr>
          </a:p>
        </p:txBody>
      </p:sp>
      <p:sp>
        <p:nvSpPr>
          <p:cNvPr id="6" name="TextBox 5">
            <a:extLst>
              <a:ext uri="{FF2B5EF4-FFF2-40B4-BE49-F238E27FC236}">
                <a16:creationId xmlns:a16="http://schemas.microsoft.com/office/drawing/2014/main" id="{858603E4-428E-EA46-8BBC-FCBC86D6BFE3}"/>
              </a:ext>
            </a:extLst>
          </p:cNvPr>
          <p:cNvSpPr txBox="1"/>
          <p:nvPr/>
        </p:nvSpPr>
        <p:spPr>
          <a:xfrm>
            <a:off x="3962400" y="2133600"/>
            <a:ext cx="4495800" cy="1200329"/>
          </a:xfrm>
          <a:prstGeom prst="rect">
            <a:avLst/>
          </a:prstGeom>
          <a:noFill/>
        </p:spPr>
        <p:txBody>
          <a:bodyPr wrap="square">
            <a:spAutoFit/>
          </a:bodyPr>
          <a:lstStyle/>
          <a:p>
            <a:pPr marL="230188" indent="-230188">
              <a:spcAft>
                <a:spcPts val="1200"/>
              </a:spcAft>
              <a:buFont typeface="Arial" panose="020B0604020202020204" pitchFamily="34" charset="0"/>
              <a:buChar char="•"/>
            </a:pPr>
            <a:r>
              <a:rPr lang="en-US" b="0" dirty="0">
                <a:effectLst>
                  <a:outerShdw blurRad="50800" dist="38100" dir="2700000" algn="tl" rotWithShape="0">
                    <a:prstClr val="black">
                      <a:alpha val="40000"/>
                    </a:prstClr>
                  </a:outerShdw>
                </a:effectLst>
              </a:rPr>
              <a:t>Studying financial information helps businesses determine how to:</a:t>
            </a:r>
          </a:p>
        </p:txBody>
      </p:sp>
      <p:sp>
        <p:nvSpPr>
          <p:cNvPr id="4" name="TextBox 3">
            <a:extLst>
              <a:ext uri="{FF2B5EF4-FFF2-40B4-BE49-F238E27FC236}">
                <a16:creationId xmlns:a16="http://schemas.microsoft.com/office/drawing/2014/main" id="{B816BA74-2837-FD44-9533-D42123FB2AE1}"/>
              </a:ext>
            </a:extLst>
          </p:cNvPr>
          <p:cNvSpPr txBox="1"/>
          <p:nvPr/>
        </p:nvSpPr>
        <p:spPr>
          <a:xfrm>
            <a:off x="3962400" y="3380363"/>
            <a:ext cx="4495800" cy="1877437"/>
          </a:xfrm>
          <a:prstGeom prst="rect">
            <a:avLst/>
          </a:prstGeom>
          <a:noFill/>
        </p:spPr>
        <p:txBody>
          <a:bodyPr wrap="square">
            <a:spAutoFit/>
          </a:bodyPr>
          <a:lstStyle/>
          <a:p>
            <a:pPr marL="800100" lvl="1" indent="-342900">
              <a:spcAft>
                <a:spcPts val="1200"/>
              </a:spcAft>
              <a:buFont typeface="Wingdings" pitchFamily="2" charset="2"/>
              <a:buChar char="Ø"/>
            </a:pPr>
            <a:r>
              <a:rPr lang="en-US" b="0" dirty="0">
                <a:effectLst>
                  <a:outerShdw blurRad="50800" dist="38100" dir="2700000" algn="tl" rotWithShape="0">
                    <a:prstClr val="black">
                      <a:alpha val="40000"/>
                    </a:prstClr>
                  </a:outerShdw>
                </a:effectLst>
              </a:rPr>
              <a:t>Manage debt.</a:t>
            </a:r>
          </a:p>
          <a:p>
            <a:pPr marL="800100" lvl="1" indent="-342900">
              <a:spcAft>
                <a:spcPts val="1200"/>
              </a:spcAft>
              <a:buFont typeface="Wingdings" pitchFamily="2" charset="2"/>
              <a:buChar char="Ø"/>
            </a:pPr>
            <a:r>
              <a:rPr lang="en-US" b="0" dirty="0">
                <a:effectLst>
                  <a:outerShdw blurRad="50800" dist="38100" dir="2700000" algn="tl" rotWithShape="0">
                    <a:prstClr val="black">
                      <a:alpha val="40000"/>
                    </a:prstClr>
                  </a:outerShdw>
                </a:effectLst>
              </a:rPr>
              <a:t>Plan business growth. </a:t>
            </a:r>
          </a:p>
          <a:p>
            <a:pPr marL="800100" lvl="1" indent="-342900">
              <a:spcAft>
                <a:spcPts val="1200"/>
              </a:spcAft>
              <a:buFont typeface="Wingdings" pitchFamily="2" charset="2"/>
              <a:buChar char="Ø"/>
            </a:pPr>
            <a:r>
              <a:rPr lang="en-US" b="0" dirty="0">
                <a:effectLst>
                  <a:outerShdw blurRad="50800" dist="38100" dir="2700000" algn="tl" rotWithShape="0">
                    <a:prstClr val="black">
                      <a:alpha val="40000"/>
                    </a:prstClr>
                  </a:outerShdw>
                </a:effectLst>
              </a:rPr>
              <a:t>Enter into legal agreements.</a:t>
            </a:r>
          </a:p>
        </p:txBody>
      </p:sp>
      <p:pic>
        <p:nvPicPr>
          <p:cNvPr id="7" name="Picture 6" descr="Fig5.jpg">
            <a:extLst>
              <a:ext uri="{FF2B5EF4-FFF2-40B4-BE49-F238E27FC236}">
                <a16:creationId xmlns:a16="http://schemas.microsoft.com/office/drawing/2014/main" id="{C88E85BF-7C0C-4343-AF6C-CF44456763F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905000"/>
            <a:ext cx="3429000" cy="3429000"/>
          </a:xfrm>
          <a:prstGeom prst="rect">
            <a:avLst/>
          </a:prstGeom>
          <a:noFill/>
          <a:ln>
            <a:noFill/>
          </a:ln>
          <a:effectLst>
            <a:outerShdw blurRad="50800" dist="38100" dir="2700000" sx="102000" sy="102000" algn="tl" rotWithShape="0">
              <a:srgbClr val="808080">
                <a:alpha val="31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417868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down)">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grpId="0"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down)">
                                      <p:cBhvr>
                                        <p:cTn id="19" dur="5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1" fill="hold" grpId="0"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additive="base">
                                        <p:cTn id="24" dur="500"/>
                                        <p:tgtEl>
                                          <p:spTgt spid="4">
                                            <p:txEl>
                                              <p:pRg st="2" end="2"/>
                                            </p:txEl>
                                          </p:spTgt>
                                        </p:tgtEl>
                                        <p:attrNameLst>
                                          <p:attrName>ppt_y</p:attrName>
                                        </p:attrNameLst>
                                      </p:cBhvr>
                                      <p:tavLst>
                                        <p:tav tm="0">
                                          <p:val>
                                            <p:strVal val="#ppt_y-#ppt_h*1.125000"/>
                                          </p:val>
                                        </p:tav>
                                        <p:tav tm="100000">
                                          <p:val>
                                            <p:strVal val="#ppt_y"/>
                                          </p:val>
                                        </p:tav>
                                      </p:tavLst>
                                    </p:anim>
                                    <p:animEffect transition="in" filter="wipe(down)">
                                      <p:cBhvr>
                                        <p:cTn id="2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991AB83-F84B-7A45-85C8-09659AAF7614}"/>
              </a:ext>
            </a:extLst>
          </p:cNvPr>
          <p:cNvSpPr txBox="1"/>
          <p:nvPr/>
        </p:nvSpPr>
        <p:spPr>
          <a:xfrm>
            <a:off x="685800" y="381000"/>
            <a:ext cx="7620000" cy="1200329"/>
          </a:xfrm>
          <a:prstGeom prst="rect">
            <a:avLst/>
          </a:prstGeom>
          <a:noFill/>
        </p:spPr>
        <p:txBody>
          <a:bodyPr>
            <a:spAutoFit/>
          </a:bodyPr>
          <a:lstStyle/>
          <a:p>
            <a:pPr algn="ctr">
              <a:defRPr/>
            </a:pPr>
            <a:r>
              <a:rPr lang="en-US" sz="3600" dirty="0">
                <a:effectLst>
                  <a:outerShdw blurRad="50800" dist="38100" dir="2700000" algn="tl" rotWithShape="0">
                    <a:prstClr val="black">
                      <a:alpha val="40000"/>
                    </a:prstClr>
                  </a:outerShdw>
                </a:effectLst>
              </a:rPr>
              <a:t>Financial Information in Business Decision-Making </a:t>
            </a:r>
            <a:endParaRPr lang="en-US" sz="3600" dirty="0">
              <a:effectLst>
                <a:outerShdw blurRad="50800" dist="38100" dir="2700000" algn="tl" rotWithShape="0">
                  <a:prstClr val="black">
                    <a:alpha val="40000"/>
                  </a:prstClr>
                </a:outerShdw>
              </a:effectLst>
              <a:latin typeface="Arial" charset="0"/>
              <a:ea typeface="ＭＳ Ｐゴシック" charset="-128"/>
            </a:endParaRPr>
          </a:p>
        </p:txBody>
      </p:sp>
      <p:sp>
        <p:nvSpPr>
          <p:cNvPr id="6" name="TextBox 5">
            <a:extLst>
              <a:ext uri="{FF2B5EF4-FFF2-40B4-BE49-F238E27FC236}">
                <a16:creationId xmlns:a16="http://schemas.microsoft.com/office/drawing/2014/main" id="{858603E4-428E-EA46-8BBC-FCBC86D6BFE3}"/>
              </a:ext>
            </a:extLst>
          </p:cNvPr>
          <p:cNvSpPr txBox="1"/>
          <p:nvPr/>
        </p:nvSpPr>
        <p:spPr>
          <a:xfrm>
            <a:off x="3962400" y="2133600"/>
            <a:ext cx="4495800" cy="1200329"/>
          </a:xfrm>
          <a:prstGeom prst="rect">
            <a:avLst/>
          </a:prstGeom>
          <a:noFill/>
        </p:spPr>
        <p:txBody>
          <a:bodyPr wrap="square">
            <a:spAutoFit/>
          </a:bodyPr>
          <a:lstStyle/>
          <a:p>
            <a:pPr marL="230188" indent="-230188">
              <a:spcAft>
                <a:spcPts val="1200"/>
              </a:spcAft>
              <a:buFont typeface="Arial" panose="020B0604020202020204" pitchFamily="34" charset="0"/>
              <a:buChar char="•"/>
            </a:pPr>
            <a:r>
              <a:rPr lang="en-US" b="0" dirty="0">
                <a:effectLst>
                  <a:outerShdw blurRad="50800" dist="38100" dir="2700000" algn="tl" rotWithShape="0">
                    <a:prstClr val="black">
                      <a:alpha val="40000"/>
                    </a:prstClr>
                  </a:outerShdw>
                </a:effectLst>
              </a:rPr>
              <a:t>Studying financial information helps businesses determine how to:</a:t>
            </a:r>
          </a:p>
        </p:txBody>
      </p:sp>
      <p:sp>
        <p:nvSpPr>
          <p:cNvPr id="4" name="TextBox 3">
            <a:extLst>
              <a:ext uri="{FF2B5EF4-FFF2-40B4-BE49-F238E27FC236}">
                <a16:creationId xmlns:a16="http://schemas.microsoft.com/office/drawing/2014/main" id="{334B44EC-B959-164A-82B7-BC640B445980}"/>
              </a:ext>
            </a:extLst>
          </p:cNvPr>
          <p:cNvSpPr txBox="1"/>
          <p:nvPr/>
        </p:nvSpPr>
        <p:spPr>
          <a:xfrm>
            <a:off x="3962400" y="3381851"/>
            <a:ext cx="4495800" cy="1723549"/>
          </a:xfrm>
          <a:prstGeom prst="rect">
            <a:avLst/>
          </a:prstGeom>
          <a:noFill/>
        </p:spPr>
        <p:txBody>
          <a:bodyPr wrap="square">
            <a:spAutoFit/>
          </a:bodyPr>
          <a:lstStyle/>
          <a:p>
            <a:pPr marL="800100" lvl="1" indent="-342900">
              <a:spcAft>
                <a:spcPts val="1200"/>
              </a:spcAft>
              <a:buFont typeface="Wingdings" pitchFamily="2" charset="2"/>
              <a:buChar char="Ø"/>
            </a:pPr>
            <a:r>
              <a:rPr lang="en-US" b="0" dirty="0">
                <a:effectLst>
                  <a:outerShdw blurRad="50800" dist="38100" dir="2700000" algn="tl" rotWithShape="0">
                    <a:prstClr val="black">
                      <a:alpha val="40000"/>
                    </a:prstClr>
                  </a:outerShdw>
                </a:effectLst>
              </a:rPr>
              <a:t>Monitor ongoing business activities and strategies.</a:t>
            </a:r>
          </a:p>
          <a:p>
            <a:pPr marL="800100" lvl="1" indent="-342900">
              <a:spcAft>
                <a:spcPts val="1200"/>
              </a:spcAft>
              <a:buFont typeface="Wingdings" pitchFamily="2" charset="2"/>
              <a:buChar char="Ø"/>
            </a:pPr>
            <a:r>
              <a:rPr lang="en-US" b="0" dirty="0">
                <a:effectLst>
                  <a:outerShdw blurRad="50800" dist="38100" dir="2700000" algn="tl" rotWithShape="0">
                    <a:prstClr val="black">
                      <a:alpha val="40000"/>
                    </a:prstClr>
                  </a:outerShdw>
                </a:effectLst>
              </a:rPr>
              <a:t>Check up on the competition.</a:t>
            </a:r>
          </a:p>
        </p:txBody>
      </p:sp>
      <p:pic>
        <p:nvPicPr>
          <p:cNvPr id="7" name="Picture 6" descr="164123366.jpg">
            <a:extLst>
              <a:ext uri="{FF2B5EF4-FFF2-40B4-BE49-F238E27FC236}">
                <a16:creationId xmlns:a16="http://schemas.microsoft.com/office/drawing/2014/main" id="{FEF755A1-BA4C-2940-8076-9ADEAF0F0FA6}"/>
              </a:ext>
            </a:extLst>
          </p:cNvPr>
          <p:cNvPicPr>
            <a:picLocks noChangeAspect="1"/>
          </p:cNvPicPr>
          <p:nvPr/>
        </p:nvPicPr>
        <p:blipFill>
          <a:blip r:embed="rId4">
            <a:extLst>
              <a:ext uri="{28A0092B-C50C-407E-A947-70E740481C1C}">
                <a14:useLocalDpi xmlns:a14="http://schemas.microsoft.com/office/drawing/2010/main" val="0"/>
              </a:ext>
            </a:extLst>
          </a:blip>
          <a:srcRect r="17545"/>
          <a:stretch>
            <a:fillRect/>
          </a:stretch>
        </p:blipFill>
        <p:spPr bwMode="auto">
          <a:xfrm>
            <a:off x="304800" y="2244926"/>
            <a:ext cx="3509166" cy="283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458313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down)">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grpId="0"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down)">
                                      <p:cBhvr>
                                        <p:cTn id="1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1986" name="Picture 91" descr="TheGrayZone">
            <a:extLst>
              <a:ext uri="{FF2B5EF4-FFF2-40B4-BE49-F238E27FC236}">
                <a16:creationId xmlns:a16="http://schemas.microsoft.com/office/drawing/2014/main" id="{87BD1CE8-C613-4E4A-9733-24F300D604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118" r="1813"/>
          <a:stretch>
            <a:fillRect/>
          </a:stretch>
        </p:blipFill>
        <p:spPr bwMode="auto">
          <a:xfrm>
            <a:off x="1143000" y="1143000"/>
            <a:ext cx="7010400"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DDC81556-C4D9-CA4D-8497-2C58DD1ABFFD}"/>
              </a:ext>
            </a:extLst>
          </p:cNvPr>
          <p:cNvSpPr txBox="1">
            <a:spLocks noChangeArrowheads="1"/>
          </p:cNvSpPr>
          <p:nvPr/>
        </p:nvSpPr>
        <p:spPr bwMode="auto">
          <a:xfrm>
            <a:off x="1752600" y="2784475"/>
            <a:ext cx="609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ts val="0"/>
              </a:spcBef>
              <a:spcAft>
                <a:spcPts val="1200"/>
              </a:spcAft>
            </a:pPr>
            <a:r>
              <a:rPr lang="en-US" sz="2400" b="0" dirty="0">
                <a:solidFill>
                  <a:schemeClr val="bg2"/>
                </a:solidFill>
              </a:rPr>
              <a:t>Financial information must be safeguarded.</a:t>
            </a:r>
          </a:p>
          <a:p>
            <a:pPr>
              <a:spcBef>
                <a:spcPts val="0"/>
              </a:spcBef>
              <a:spcAft>
                <a:spcPts val="1200"/>
              </a:spcAft>
            </a:pPr>
            <a:r>
              <a:rPr lang="en-US" sz="2400" b="0" dirty="0">
                <a:solidFill>
                  <a:schemeClr val="bg2"/>
                </a:solidFill>
              </a:rPr>
              <a:t>While on a business trip, Mary downloads financial info on a public Wi-Fi network.</a:t>
            </a:r>
          </a:p>
          <a:p>
            <a:pPr>
              <a:spcBef>
                <a:spcPts val="0"/>
              </a:spcBef>
              <a:spcAft>
                <a:spcPts val="1200"/>
              </a:spcAft>
            </a:pPr>
            <a:r>
              <a:rPr lang="en-US" sz="2400" b="0" dirty="0">
                <a:solidFill>
                  <a:schemeClr val="bg2"/>
                </a:solidFill>
              </a:rPr>
              <a:t>Is this risky?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down)">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down)">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1"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down)">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DDF19616-E031-9C4B-8B54-2745C7280487}"/>
              </a:ext>
            </a:extLst>
          </p:cNvPr>
          <p:cNvSpPr>
            <a:spLocks noChangeArrowheads="1"/>
          </p:cNvSpPr>
          <p:nvPr/>
        </p:nvSpPr>
        <p:spPr bwMode="auto">
          <a:xfrm>
            <a:off x="1371600" y="798513"/>
            <a:ext cx="6784975" cy="537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spcAft>
                <a:spcPct val="100000"/>
              </a:spcAft>
              <a:buFontTx/>
              <a:buNone/>
            </a:pPr>
            <a:r>
              <a:rPr lang="en-US" altLang="en-US">
                <a:solidFill>
                  <a:srgbClr val="FFFFFF"/>
                </a:solidFill>
                <a:latin typeface="Arial Black" panose="020B0604020202020204" pitchFamily="34" charset="0"/>
              </a:rPr>
              <a:t>Acknowledgments</a:t>
            </a:r>
          </a:p>
          <a:p>
            <a:pPr algn="ctr">
              <a:spcBef>
                <a:spcPct val="0"/>
              </a:spcBef>
              <a:buFontTx/>
              <a:buNone/>
            </a:pPr>
            <a:r>
              <a:rPr lang="en-US" altLang="en-US" sz="2800" b="0">
                <a:solidFill>
                  <a:srgbClr val="FFFFFF"/>
                </a:solidFill>
                <a:latin typeface="Calibri" panose="020F0502020204030204" pitchFamily="34" charset="0"/>
              </a:rPr>
              <a:t>Original Developers:</a:t>
            </a:r>
            <a:endParaRPr lang="en-US" altLang="en-US" sz="2800" b="0">
              <a:latin typeface="Calibri" panose="020F0502020204030204" pitchFamily="34" charset="0"/>
            </a:endParaRPr>
          </a:p>
          <a:p>
            <a:pPr algn="ctr">
              <a:spcBef>
                <a:spcPct val="0"/>
              </a:spcBef>
              <a:buFontTx/>
              <a:buNone/>
            </a:pPr>
            <a:endParaRPr lang="en-US" altLang="en-US" sz="2800" b="0">
              <a:solidFill>
                <a:srgbClr val="FFFFFF"/>
              </a:solidFill>
              <a:latin typeface="Calibri" panose="020F0502020204030204" pitchFamily="34" charset="0"/>
            </a:endParaRPr>
          </a:p>
          <a:p>
            <a:pPr algn="ctr">
              <a:spcBef>
                <a:spcPct val="0"/>
              </a:spcBef>
              <a:spcAft>
                <a:spcPct val="40000"/>
              </a:spcAft>
              <a:buFontTx/>
              <a:buNone/>
            </a:pPr>
            <a:r>
              <a:rPr lang="en-US" altLang="en-US" sz="2800" b="0">
                <a:solidFill>
                  <a:srgbClr val="FFFFFF"/>
                </a:solidFill>
                <a:latin typeface="Calibri" panose="020F0502020204030204" pitchFamily="34" charset="0"/>
              </a:rPr>
              <a:t>Christopher C. Burke,</a:t>
            </a:r>
            <a:br>
              <a:rPr lang="en-US" altLang="en-US" sz="2800" b="0">
                <a:solidFill>
                  <a:srgbClr val="FFFFFF"/>
                </a:solidFill>
                <a:latin typeface="Calibri" panose="020F0502020204030204" pitchFamily="34" charset="0"/>
              </a:rPr>
            </a:br>
            <a:r>
              <a:rPr lang="en-US" altLang="en-US" sz="2800" b="0">
                <a:solidFill>
                  <a:srgbClr val="FFFFFF"/>
                </a:solidFill>
                <a:latin typeface="Calibri" panose="020F0502020204030204" pitchFamily="34" charset="0"/>
              </a:rPr>
              <a:t>Katie Kulp,</a:t>
            </a:r>
            <a:r>
              <a:rPr lang="en-US" altLang="en-US" sz="2800" b="0">
                <a:solidFill>
                  <a:schemeClr val="bg1"/>
                </a:solidFill>
                <a:latin typeface="Calibri" panose="020F0502020204030204" pitchFamily="34" charset="0"/>
              </a:rPr>
              <a:t>  </a:t>
            </a:r>
            <a:r>
              <a:rPr lang="en-US" altLang="en-US" sz="2800" b="0">
                <a:solidFill>
                  <a:srgbClr val="FFFFFF"/>
                </a:solidFill>
                <a:latin typeface="Calibri" panose="020F0502020204030204" pitchFamily="34" charset="0"/>
              </a:rPr>
              <a:t>MBA Research</a:t>
            </a:r>
          </a:p>
          <a:p>
            <a:pPr algn="ctr">
              <a:spcBef>
                <a:spcPct val="0"/>
              </a:spcBef>
              <a:spcAft>
                <a:spcPct val="40000"/>
              </a:spcAft>
              <a:buFontTx/>
              <a:buNone/>
            </a:pPr>
            <a:r>
              <a:rPr lang="en-US" altLang="en-US" sz="1800" i="1">
                <a:solidFill>
                  <a:srgbClr val="FFFFFF"/>
                </a:solidFill>
                <a:latin typeface="Calibri" panose="020F0502020204030204" pitchFamily="34" charset="0"/>
              </a:rPr>
              <a:t>Version 2.0</a:t>
            </a:r>
          </a:p>
          <a:p>
            <a:pPr algn="ctr">
              <a:spcBef>
                <a:spcPct val="0"/>
              </a:spcBef>
              <a:spcAft>
                <a:spcPct val="40000"/>
              </a:spcAft>
              <a:buFontTx/>
              <a:buNone/>
            </a:pPr>
            <a:endParaRPr lang="en-US" altLang="en-US" sz="2400" i="1">
              <a:solidFill>
                <a:srgbClr val="FFFFFF"/>
              </a:solidFill>
            </a:endParaRPr>
          </a:p>
          <a:p>
            <a:pPr algn="ctr">
              <a:spcBef>
                <a:spcPct val="0"/>
              </a:spcBef>
              <a:spcAft>
                <a:spcPct val="40000"/>
              </a:spcAft>
              <a:buFontTx/>
              <a:buNone/>
            </a:pPr>
            <a:endParaRPr lang="en-US" altLang="en-US" sz="2400" i="1">
              <a:solidFill>
                <a:srgbClr val="FFFFFF"/>
              </a:solidFill>
            </a:endParaRPr>
          </a:p>
          <a:p>
            <a:pPr algn="ctr">
              <a:spcBef>
                <a:spcPct val="0"/>
              </a:spcBef>
              <a:spcAft>
                <a:spcPct val="40000"/>
              </a:spcAft>
              <a:buFontTx/>
              <a:buNone/>
            </a:pPr>
            <a:endParaRPr lang="en-US" altLang="en-US" sz="2400">
              <a:solidFill>
                <a:srgbClr val="FFFFFF"/>
              </a:solidFill>
            </a:endParaRPr>
          </a:p>
          <a:p>
            <a:pPr algn="ctr">
              <a:spcBef>
                <a:spcPct val="0"/>
              </a:spcBef>
              <a:buFontTx/>
              <a:buNone/>
            </a:pPr>
            <a:r>
              <a:rPr lang="en-US" altLang="en-US" sz="1800" b="0">
                <a:latin typeface="Calibri" panose="020F0502020204030204" pitchFamily="34" charset="0"/>
              </a:rPr>
              <a:t>Copyright © 2020</a:t>
            </a:r>
          </a:p>
          <a:p>
            <a:pPr algn="ctr">
              <a:spcBef>
                <a:spcPct val="0"/>
              </a:spcBef>
              <a:buFontTx/>
              <a:buNone/>
            </a:pPr>
            <a:r>
              <a:rPr lang="en-US" altLang="en-US" sz="1800" b="0">
                <a:latin typeface="Calibri" panose="020F0502020204030204" pitchFamily="34" charset="0"/>
              </a:rPr>
              <a:t>MBA Research and Curriculum Center</a:t>
            </a:r>
          </a:p>
        </p:txBody>
      </p:sp>
      <p:pic>
        <p:nvPicPr>
          <p:cNvPr id="6" name="Picture 5" descr="MBA_bl_white">
            <a:extLst>
              <a:ext uri="{FF2B5EF4-FFF2-40B4-BE49-F238E27FC236}">
                <a16:creationId xmlns:a16="http://schemas.microsoft.com/office/drawing/2014/main" id="{038845CB-DBC8-2A44-95DD-C7F515644B34}"/>
              </a:ext>
            </a:extLst>
          </p:cNvP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276600" y="4610100"/>
            <a:ext cx="2819400"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DB786723-F32F-F745-9898-4333DB5F975A}"/>
              </a:ext>
            </a:extLst>
          </p:cNvPr>
          <p:cNvSpPr txBox="1">
            <a:spLocks noChangeArrowheads="1"/>
          </p:cNvSpPr>
          <p:nvPr/>
        </p:nvSpPr>
        <p:spPr bwMode="auto">
          <a:xfrm>
            <a:off x="457200" y="619125"/>
            <a:ext cx="838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tabLst>
                <a:tab pos="4165600" algn="l"/>
              </a:tabLst>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4165600" algn="l"/>
              </a:tabLs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4165600"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4165600" algn="l"/>
              </a:tabLst>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4165600" algn="l"/>
              </a:tabLst>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4165600" algn="l"/>
              </a:tabLs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4165600" algn="l"/>
              </a:tabLs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4165600" algn="l"/>
              </a:tabLs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4165600" algn="l"/>
              </a:tabLst>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spcAft>
                <a:spcPct val="70000"/>
              </a:spcAft>
              <a:buFontTx/>
              <a:buNone/>
            </a:pPr>
            <a:r>
              <a:rPr lang="en-US" altLang="en-US" sz="2800">
                <a:latin typeface="Arial Black" panose="020B0604020202020204" pitchFamily="34" charset="0"/>
              </a:rPr>
              <a:t>Digital-Based Photography Sources</a:t>
            </a:r>
            <a:endParaRPr lang="en-US" altLang="en-US" sz="1500" b="0">
              <a:latin typeface="Calibri" panose="020F0502020204030204" pitchFamily="34" charset="0"/>
            </a:endParaRPr>
          </a:p>
        </p:txBody>
      </p:sp>
      <p:sp>
        <p:nvSpPr>
          <p:cNvPr id="5" name="Text Box 2">
            <a:extLst>
              <a:ext uri="{FF2B5EF4-FFF2-40B4-BE49-F238E27FC236}">
                <a16:creationId xmlns:a16="http://schemas.microsoft.com/office/drawing/2014/main" id="{ABA815AE-6D1E-844C-899A-ED321555340A}"/>
              </a:ext>
            </a:extLst>
          </p:cNvPr>
          <p:cNvSpPr txBox="1">
            <a:spLocks noChangeArrowheads="1"/>
          </p:cNvSpPr>
          <p:nvPr/>
        </p:nvSpPr>
        <p:spPr bwMode="auto">
          <a:xfrm>
            <a:off x="1752600" y="1905000"/>
            <a:ext cx="5791200"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tabLst>
                <a:tab pos="4165600" algn="l"/>
              </a:tabLst>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4165600" algn="l"/>
              </a:tabLs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4165600"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4165600" algn="l"/>
              </a:tabLst>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4165600" algn="l"/>
              </a:tabLst>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4165600" algn="l"/>
              </a:tabLs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4165600" algn="l"/>
              </a:tabLs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4165600" algn="l"/>
              </a:tabLs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4165600" algn="l"/>
              </a:tabLst>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a:latin typeface="Arial Black" panose="020B0604020202020204" pitchFamily="34" charset="0"/>
              </a:rPr>
              <a:t>ThinkStock Photos</a:t>
            </a:r>
            <a:endParaRPr lang="en-US" altLang="en-US" sz="1500" b="0">
              <a:latin typeface="Arial Black" panose="020B0604020202020204" pitchFamily="34" charset="0"/>
            </a:endParaRPr>
          </a:p>
          <a:p>
            <a:pPr>
              <a:spcBef>
                <a:spcPct val="0"/>
              </a:spcBef>
              <a:buFontTx/>
              <a:buNone/>
            </a:pPr>
            <a:r>
              <a:rPr lang="en-US" altLang="en-US" sz="1500" b="0">
                <a:latin typeface="Calibri" panose="020F0502020204030204" pitchFamily="34" charset="0"/>
              </a:rPr>
              <a:t>Various images used in this presentation are ©2019 ThinkStock Photos. All rights reserved </a:t>
            </a:r>
            <a:br>
              <a:rPr lang="en-US" altLang="en-US" sz="1500" b="0">
                <a:latin typeface="Calibri" panose="020F0502020204030204" pitchFamily="34" charset="0"/>
              </a:rPr>
            </a:br>
            <a:r>
              <a:rPr lang="en-US" altLang="en-US" sz="1500" b="0">
                <a:latin typeface="Calibri" panose="020F0502020204030204" pitchFamily="34" charset="0"/>
              </a:rPr>
              <a:t>www.ThinkStockPhotos.com</a:t>
            </a:r>
          </a:p>
          <a:p>
            <a:pPr>
              <a:spcBef>
                <a:spcPct val="0"/>
              </a:spcBef>
              <a:buFontTx/>
              <a:buNone/>
            </a:pPr>
            <a:endParaRPr lang="en-US" altLang="en-US" sz="1500">
              <a:latin typeface="Arial Black" panose="020B0604020202020204" pitchFamily="34" charset="0"/>
            </a:endParaRPr>
          </a:p>
          <a:p>
            <a:pPr>
              <a:spcBef>
                <a:spcPct val="0"/>
              </a:spcBef>
              <a:buFontTx/>
              <a:buNone/>
            </a:pPr>
            <a:r>
              <a:rPr lang="en-US" altLang="en-US" sz="1500">
                <a:latin typeface="Arial Black" panose="020B0604020202020204" pitchFamily="34" charset="0"/>
              </a:rPr>
              <a:t>Getty Images</a:t>
            </a:r>
            <a:endParaRPr lang="en-US" altLang="en-US" sz="1500" b="0">
              <a:latin typeface="Arial Black" panose="020B0604020202020204" pitchFamily="34" charset="0"/>
            </a:endParaRPr>
          </a:p>
          <a:p>
            <a:pPr>
              <a:spcBef>
                <a:spcPct val="0"/>
              </a:spcBef>
              <a:buFontTx/>
              <a:buNone/>
            </a:pPr>
            <a:r>
              <a:rPr lang="en-US" altLang="en-US" sz="1500" b="0">
                <a:latin typeface="Calibri" panose="020F0502020204030204" pitchFamily="34" charset="0"/>
              </a:rPr>
              <a:t>Various images used in this presentation are ©2019 Getty Images Photos. All rights reserved </a:t>
            </a:r>
            <a:br>
              <a:rPr lang="en-US" altLang="en-US" sz="1500" b="0">
                <a:latin typeface="Calibri" panose="020F0502020204030204" pitchFamily="34" charset="0"/>
              </a:rPr>
            </a:br>
            <a:r>
              <a:rPr lang="en-US" altLang="en-US" sz="1500" b="0">
                <a:latin typeface="Calibri" panose="020F0502020204030204" pitchFamily="34" charset="0"/>
              </a:rPr>
              <a:t>www.gettyimages.com</a:t>
            </a:r>
          </a:p>
          <a:p>
            <a:pPr>
              <a:spcBef>
                <a:spcPct val="0"/>
              </a:spcBef>
              <a:buFontTx/>
              <a:buNone/>
            </a:pPr>
            <a:endParaRPr lang="en-US" altLang="en-US" sz="1500" b="0">
              <a:latin typeface="Calibri" panose="020F0502020204030204" pitchFamily="34" charset="0"/>
            </a:endParaRPr>
          </a:p>
          <a:p>
            <a:pPr>
              <a:spcBef>
                <a:spcPct val="0"/>
              </a:spcBef>
              <a:buFontTx/>
              <a:buNone/>
            </a:pPr>
            <a:endParaRPr lang="en-US" altLang="en-US" sz="1500" b="0">
              <a:latin typeface="Calibri" panose="020F0502020204030204" pitchFamily="34" charset="0"/>
            </a:endParaRP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D284114-87C8-FB4C-8DD2-D016A70E0B72}"/>
              </a:ext>
            </a:extLst>
          </p:cNvPr>
          <p:cNvSpPr>
            <a:spLocks noGrp="1" noChangeArrowheads="1"/>
          </p:cNvSpPr>
          <p:nvPr>
            <p:ph type="title"/>
          </p:nvPr>
        </p:nvSpPr>
        <p:spPr>
          <a:xfrm>
            <a:off x="2743200" y="609600"/>
            <a:ext cx="4114800" cy="838200"/>
          </a:xfrm>
        </p:spPr>
        <p:txBody>
          <a:bodyPr/>
          <a:lstStyle/>
          <a:p>
            <a:r>
              <a:rPr lang="en-US" altLang="en-US" b="1">
                <a:solidFill>
                  <a:srgbClr val="EB36D4"/>
                </a:solidFill>
              </a:rPr>
              <a:t>Objectives</a:t>
            </a:r>
          </a:p>
        </p:txBody>
      </p:sp>
      <p:grpSp>
        <p:nvGrpSpPr>
          <p:cNvPr id="9" name="Group 8">
            <a:extLst>
              <a:ext uri="{FF2B5EF4-FFF2-40B4-BE49-F238E27FC236}">
                <a16:creationId xmlns:a16="http://schemas.microsoft.com/office/drawing/2014/main" id="{D7017E63-CACA-FD40-9822-5096C779352F}"/>
              </a:ext>
            </a:extLst>
          </p:cNvPr>
          <p:cNvGrpSpPr>
            <a:grpSpLocks/>
          </p:cNvGrpSpPr>
          <p:nvPr/>
        </p:nvGrpSpPr>
        <p:grpSpPr bwMode="auto">
          <a:xfrm>
            <a:off x="1206500" y="3505200"/>
            <a:ext cx="6718300" cy="1039291"/>
            <a:chOff x="1587500" y="3694112"/>
            <a:chExt cx="6718300" cy="1039812"/>
          </a:xfrm>
        </p:grpSpPr>
        <p:sp>
          <p:nvSpPr>
            <p:cNvPr id="17415" name="Text Box 12">
              <a:extLst>
                <a:ext uri="{FF2B5EF4-FFF2-40B4-BE49-F238E27FC236}">
                  <a16:creationId xmlns:a16="http://schemas.microsoft.com/office/drawing/2014/main" id="{6FEA8158-E304-E042-92CA-EE36CF625E1D}"/>
                </a:ext>
              </a:extLst>
            </p:cNvPr>
            <p:cNvSpPr txBox="1">
              <a:spLocks noChangeArrowheads="1"/>
            </p:cNvSpPr>
            <p:nvPr/>
          </p:nvSpPr>
          <p:spPr bwMode="auto">
            <a:xfrm>
              <a:off x="2971800" y="3694112"/>
              <a:ext cx="5334000" cy="954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r>
                <a:rPr lang="en-US" sz="2800" b="0" dirty="0">
                  <a:solidFill>
                    <a:schemeClr val="bg2"/>
                  </a:solidFill>
                </a:rPr>
                <a:t>Describe the uses of financial information in business. </a:t>
              </a:r>
              <a:endParaRPr lang="en-US" altLang="en-US" sz="2800" b="0" dirty="0">
                <a:solidFill>
                  <a:schemeClr val="bg2"/>
                </a:solidFill>
              </a:endParaRPr>
            </a:p>
          </p:txBody>
        </p:sp>
        <p:pic>
          <p:nvPicPr>
            <p:cNvPr id="17416" name="Picture 11" descr="Treefrog_ObjB_art.jpg">
              <a:extLst>
                <a:ext uri="{FF2B5EF4-FFF2-40B4-BE49-F238E27FC236}">
                  <a16:creationId xmlns:a16="http://schemas.microsoft.com/office/drawing/2014/main" id="{C5381A05-43CD-BD47-974B-B46057588B3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87500" y="3694112"/>
              <a:ext cx="1139825"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oup 11">
            <a:extLst>
              <a:ext uri="{FF2B5EF4-FFF2-40B4-BE49-F238E27FC236}">
                <a16:creationId xmlns:a16="http://schemas.microsoft.com/office/drawing/2014/main" id="{8EDB39DE-96E2-0143-9D4F-3D342F904AA5}"/>
              </a:ext>
            </a:extLst>
          </p:cNvPr>
          <p:cNvGrpSpPr>
            <a:grpSpLocks/>
          </p:cNvGrpSpPr>
          <p:nvPr/>
        </p:nvGrpSpPr>
        <p:grpSpPr bwMode="auto">
          <a:xfrm>
            <a:off x="1219200" y="1905000"/>
            <a:ext cx="6400800" cy="1131899"/>
            <a:chOff x="1600200" y="1763712"/>
            <a:chExt cx="6400800" cy="1131945"/>
          </a:xfrm>
        </p:grpSpPr>
        <p:sp>
          <p:nvSpPr>
            <p:cNvPr id="17413" name="Text Box 11">
              <a:extLst>
                <a:ext uri="{FF2B5EF4-FFF2-40B4-BE49-F238E27FC236}">
                  <a16:creationId xmlns:a16="http://schemas.microsoft.com/office/drawing/2014/main" id="{29D7A97B-C7C3-6E45-AAA4-3C5FA73ED735}"/>
                </a:ext>
              </a:extLst>
            </p:cNvPr>
            <p:cNvSpPr txBox="1">
              <a:spLocks noChangeArrowheads="1"/>
            </p:cNvSpPr>
            <p:nvPr/>
          </p:nvSpPr>
          <p:spPr bwMode="auto">
            <a:xfrm>
              <a:off x="2971800" y="1941511"/>
              <a:ext cx="5029200" cy="954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buFontTx/>
                <a:buNone/>
              </a:pPr>
              <a:r>
                <a:rPr lang="en-US" sz="2800" b="0" dirty="0">
                  <a:solidFill>
                    <a:schemeClr val="bg2"/>
                  </a:solidFill>
                </a:rPr>
                <a:t>Describe useful financial information. </a:t>
              </a:r>
              <a:endParaRPr lang="en-US" altLang="en-US" sz="2800" b="0" dirty="0">
                <a:solidFill>
                  <a:schemeClr val="bg2"/>
                </a:solidFill>
              </a:endParaRPr>
            </a:p>
          </p:txBody>
        </p:sp>
        <p:pic>
          <p:nvPicPr>
            <p:cNvPr id="17414" name="Picture 12" descr="Treefrog_objA_art.jpg">
              <a:extLst>
                <a:ext uri="{FF2B5EF4-FFF2-40B4-BE49-F238E27FC236}">
                  <a16:creationId xmlns:a16="http://schemas.microsoft.com/office/drawing/2014/main" id="{691A2FBC-422F-0F40-89E7-F80F647F4FC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1763712"/>
              <a:ext cx="1184275" cy="11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20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1"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p:tgtEl>
                                          <p:spTgt spid="12"/>
                                        </p:tgtEl>
                                        <p:attrNameLst>
                                          <p:attrName>ppt_y</p:attrName>
                                        </p:attrNameLst>
                                      </p:cBhvr>
                                      <p:tavLst>
                                        <p:tav tm="0">
                                          <p:val>
                                            <p:strVal val="#ppt_y-#ppt_h*1.125000"/>
                                          </p:val>
                                        </p:tav>
                                        <p:tav tm="100000">
                                          <p:val>
                                            <p:strVal val="#ppt_y"/>
                                          </p:val>
                                        </p:tav>
                                      </p:tavLst>
                                    </p:anim>
                                    <p:animEffect transition="in" filter="wipe(down)">
                                      <p:cBhvr>
                                        <p:cTn id="14" dur="500"/>
                                        <p:tgtEl>
                                          <p:spTgt spid="1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p:tgtEl>
                                          <p:spTgt spid="9"/>
                                        </p:tgtEl>
                                        <p:attrNameLst>
                                          <p:attrName>ppt_y</p:attrName>
                                        </p:attrNameLst>
                                      </p:cBhvr>
                                      <p:tavLst>
                                        <p:tav tm="0">
                                          <p:val>
                                            <p:strVal val="#ppt_y-#ppt_h*1.125000"/>
                                          </p:val>
                                        </p:tav>
                                        <p:tav tm="100000">
                                          <p:val>
                                            <p:strVal val="#ppt_y"/>
                                          </p:val>
                                        </p:tav>
                                      </p:tavLst>
                                    </p:anim>
                                    <p:animEffect transition="in" filter="wipe(down)">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A567994C-D0A5-2247-86A1-1FB0830FA02E}"/>
              </a:ext>
            </a:extLst>
          </p:cNvPr>
          <p:cNvSpPr txBox="1">
            <a:spLocks noChangeArrowheads="1"/>
          </p:cNvSpPr>
          <p:nvPr/>
        </p:nvSpPr>
        <p:spPr bwMode="auto">
          <a:xfrm>
            <a:off x="609600" y="795338"/>
            <a:ext cx="8077200" cy="27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50000"/>
              </a:spcBef>
              <a:spcAft>
                <a:spcPts val="600"/>
              </a:spcAft>
              <a:buFontTx/>
              <a:buNone/>
            </a:pPr>
            <a:r>
              <a:rPr lang="en-US" altLang="en-US" b="0">
                <a:latin typeface="Arial Black" panose="020B0604020202020204" pitchFamily="34" charset="0"/>
              </a:rPr>
              <a:t>Copyright</a:t>
            </a:r>
          </a:p>
          <a:p>
            <a:pPr>
              <a:lnSpc>
                <a:spcPct val="120000"/>
              </a:lnSpc>
              <a:spcBef>
                <a:spcPct val="50000"/>
              </a:spcBef>
              <a:buFontTx/>
              <a:buNone/>
            </a:pPr>
            <a:r>
              <a:rPr lang="en-US" altLang="en-US" sz="1800" b="0">
                <a:latin typeface="Calibri" panose="020F0502020204030204" pitchFamily="34" charset="0"/>
              </a:rPr>
              <a:t>All photographic digital images in this PowerPoint are owned by the aforementioned photographic resources or their licensors and are protected by the United States copyright laws, international treaty provisions, and applicable laws. No title to or intellectual property rights to the images in this PowerPoint are transferred to you. These sources retain all rights and are not to be used, digitally copied, transferred, or manipulated in any way. To do so is a violation of federal copyright laws.</a:t>
            </a: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ext Box 5">
            <a:extLst>
              <a:ext uri="{FF2B5EF4-FFF2-40B4-BE49-F238E27FC236}">
                <a16:creationId xmlns:a16="http://schemas.microsoft.com/office/drawing/2014/main" id="{58368097-4370-5245-9863-7EAFABDC9EA1}"/>
              </a:ext>
            </a:extLst>
          </p:cNvPr>
          <p:cNvSpPr txBox="1">
            <a:spLocks noChangeArrowheads="1"/>
          </p:cNvSpPr>
          <p:nvPr/>
        </p:nvSpPr>
        <p:spPr bwMode="auto">
          <a:xfrm>
            <a:off x="2404548" y="2743200"/>
            <a:ext cx="5562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buFontTx/>
              <a:buNone/>
            </a:pPr>
            <a:r>
              <a:rPr lang="en-US" dirty="0">
                <a:solidFill>
                  <a:schemeClr val="bg2"/>
                </a:solidFill>
              </a:rPr>
              <a:t>Describe useful financial information. </a:t>
            </a:r>
            <a:endParaRPr lang="en-US" altLang="en-US" sz="3600" dirty="0">
              <a:solidFill>
                <a:schemeClr val="bg2"/>
              </a:solidFill>
            </a:endParaRPr>
          </a:p>
        </p:txBody>
      </p:sp>
      <p:pic>
        <p:nvPicPr>
          <p:cNvPr id="4" name="Picture 12" descr="Treefrog_objA_art.jpg">
            <a:extLst>
              <a:ext uri="{FF2B5EF4-FFF2-40B4-BE49-F238E27FC236}">
                <a16:creationId xmlns:a16="http://schemas.microsoft.com/office/drawing/2014/main" id="{69D122E0-E7A7-784B-945B-2A9FBCD30D5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590800"/>
            <a:ext cx="1184275" cy="11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2000"/>
                                        <p:tgtEl>
                                          <p:spTgt spid="4"/>
                                        </p:tgtEl>
                                      </p:cBhvr>
                                    </p:animEffect>
                                  </p:childTnLst>
                                </p:cTn>
                              </p:par>
                            </p:childTnLst>
                          </p:cTn>
                        </p:par>
                        <p:par>
                          <p:cTn id="8" fill="hold" nodeType="afterGroup">
                            <p:stCondLst>
                              <p:cond delay="2000"/>
                            </p:stCondLst>
                            <p:childTnLst>
                              <p:par>
                                <p:cTn id="9" presetID="17" presetClass="entr" presetSubtype="10"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58F3E3C-1EE6-2E4C-B1EB-1C60E19D8A72}"/>
              </a:ext>
            </a:extLst>
          </p:cNvPr>
          <p:cNvSpPr txBox="1"/>
          <p:nvPr/>
        </p:nvSpPr>
        <p:spPr>
          <a:xfrm>
            <a:off x="685800" y="381000"/>
            <a:ext cx="7620000" cy="646331"/>
          </a:xfrm>
          <a:prstGeom prst="rect">
            <a:avLst/>
          </a:prstGeom>
          <a:noFill/>
        </p:spPr>
        <p:txBody>
          <a:bodyPr>
            <a:spAutoFit/>
          </a:bodyPr>
          <a:lstStyle/>
          <a:p>
            <a:pPr algn="ctr">
              <a:defRPr/>
            </a:pPr>
            <a:r>
              <a:rPr lang="en-US" sz="3600" dirty="0">
                <a:effectLst>
                  <a:outerShdw blurRad="50800" dist="38100" dir="2700000" algn="tl" rotWithShape="0">
                    <a:prstClr val="black">
                      <a:alpha val="40000"/>
                    </a:prstClr>
                  </a:outerShdw>
                </a:effectLst>
              </a:rPr>
              <a:t>Financial Information</a:t>
            </a:r>
            <a:endParaRPr lang="en-US" sz="3600" dirty="0">
              <a:effectLst>
                <a:outerShdw blurRad="50800" dist="38100" dir="2700000" algn="tl" rotWithShape="0">
                  <a:prstClr val="black">
                    <a:alpha val="40000"/>
                  </a:prstClr>
                </a:outerShdw>
              </a:effectLst>
              <a:latin typeface="Arial" charset="0"/>
              <a:ea typeface="ＭＳ Ｐゴシック" charset="-128"/>
            </a:endParaRPr>
          </a:p>
        </p:txBody>
      </p:sp>
      <p:sp>
        <p:nvSpPr>
          <p:cNvPr id="8" name="TextBox 7">
            <a:extLst>
              <a:ext uri="{FF2B5EF4-FFF2-40B4-BE49-F238E27FC236}">
                <a16:creationId xmlns:a16="http://schemas.microsoft.com/office/drawing/2014/main" id="{B800D7D0-2CD5-AD46-9ACE-97933CB03C3A}"/>
              </a:ext>
            </a:extLst>
          </p:cNvPr>
          <p:cNvSpPr txBox="1"/>
          <p:nvPr/>
        </p:nvSpPr>
        <p:spPr>
          <a:xfrm>
            <a:off x="3962400" y="1371601"/>
            <a:ext cx="4648200" cy="3733799"/>
          </a:xfrm>
          <a:prstGeom prst="rect">
            <a:avLst/>
          </a:prstGeom>
          <a:noFill/>
        </p:spPr>
        <p:txBody>
          <a:bodyPr wrap="square">
            <a:spAutoFit/>
          </a:bodyPr>
          <a:lstStyle/>
          <a:p>
            <a:pPr marL="230188" indent="-230188">
              <a:spcAft>
                <a:spcPts val="1200"/>
              </a:spcAft>
              <a:buFont typeface="Arial" panose="020B0604020202020204" pitchFamily="34" charset="0"/>
              <a:buChar char="•"/>
            </a:pPr>
            <a:r>
              <a:rPr lang="en-US" b="0" dirty="0">
                <a:effectLst>
                  <a:outerShdw blurRad="50800" dist="38100" dir="2700000" algn="tl" rotWithShape="0">
                    <a:prstClr val="black">
                      <a:alpha val="40000"/>
                    </a:prstClr>
                  </a:outerShdw>
                </a:effectLst>
              </a:rPr>
              <a:t>Any record or data related to an individual’s or business’s financial activities</a:t>
            </a:r>
          </a:p>
          <a:p>
            <a:pPr marL="230188" indent="-230188">
              <a:spcAft>
                <a:spcPts val="1200"/>
              </a:spcAft>
              <a:buFont typeface="Arial" panose="020B0604020202020204" pitchFamily="34" charset="0"/>
              <a:buChar char="•"/>
            </a:pPr>
            <a:r>
              <a:rPr lang="en-US" b="0" dirty="0">
                <a:effectLst>
                  <a:outerShdw blurRad="50800" dist="38100" dir="2700000" algn="tl" rotWithShape="0">
                    <a:prstClr val="black">
                      <a:alpha val="40000"/>
                    </a:prstClr>
                  </a:outerShdw>
                </a:effectLst>
              </a:rPr>
              <a:t>Examples of personal financial information:</a:t>
            </a:r>
          </a:p>
          <a:p>
            <a:pPr marL="800100" lvl="1" indent="-342900">
              <a:spcAft>
                <a:spcPts val="1200"/>
              </a:spcAft>
              <a:buFont typeface="Wingdings" pitchFamily="2" charset="2"/>
              <a:buChar char="Ø"/>
            </a:pPr>
            <a:r>
              <a:rPr lang="en-US" b="0" dirty="0">
                <a:effectLst>
                  <a:outerShdw blurRad="50800" dist="38100" dir="2700000" algn="tl" rotWithShape="0">
                    <a:prstClr val="black">
                      <a:alpha val="40000"/>
                    </a:prstClr>
                  </a:outerShdw>
                </a:effectLst>
              </a:rPr>
              <a:t>Credit card statement</a:t>
            </a:r>
          </a:p>
          <a:p>
            <a:pPr marL="800100" lvl="1" indent="-342900">
              <a:spcAft>
                <a:spcPts val="1200"/>
              </a:spcAft>
              <a:buFont typeface="Wingdings" pitchFamily="2" charset="2"/>
              <a:buChar char="Ø"/>
            </a:pPr>
            <a:r>
              <a:rPr lang="en-US" b="0" dirty="0">
                <a:effectLst>
                  <a:outerShdw blurRad="50800" dist="38100" dir="2700000" algn="tl" rotWithShape="0">
                    <a:prstClr val="black">
                      <a:alpha val="40000"/>
                    </a:prstClr>
                  </a:outerShdw>
                </a:effectLst>
              </a:rPr>
              <a:t>Bank deposit slip</a:t>
            </a:r>
          </a:p>
          <a:p>
            <a:pPr marL="800100" lvl="1" indent="-342900">
              <a:spcAft>
                <a:spcPts val="1200"/>
              </a:spcAft>
              <a:buFont typeface="Wingdings" pitchFamily="2" charset="2"/>
              <a:buChar char="Ø"/>
            </a:pPr>
            <a:r>
              <a:rPr lang="en-US" b="0" dirty="0">
                <a:effectLst>
                  <a:outerShdw blurRad="50800" dist="38100" dir="2700000" algn="tl" rotWithShape="0">
                    <a:prstClr val="black">
                      <a:alpha val="40000"/>
                    </a:prstClr>
                  </a:outerShdw>
                </a:effectLst>
              </a:rPr>
              <a:t>Pay stub</a:t>
            </a:r>
          </a:p>
        </p:txBody>
      </p:sp>
      <p:pic>
        <p:nvPicPr>
          <p:cNvPr id="3" name="Picture 2">
            <a:extLst>
              <a:ext uri="{FF2B5EF4-FFF2-40B4-BE49-F238E27FC236}">
                <a16:creationId xmlns:a16="http://schemas.microsoft.com/office/drawing/2014/main" id="{75581AF3-CCCB-B84B-A8FD-D461F8B769D4}"/>
              </a:ext>
            </a:extLst>
          </p:cNvPr>
          <p:cNvPicPr>
            <a:picLocks noChangeAspect="1"/>
          </p:cNvPicPr>
          <p:nvPr/>
        </p:nvPicPr>
        <p:blipFill>
          <a:blip r:embed="rId4"/>
          <a:stretch>
            <a:fillRect/>
          </a:stretch>
        </p:blipFill>
        <p:spPr>
          <a:xfrm>
            <a:off x="381000" y="1447800"/>
            <a:ext cx="3352800" cy="3352800"/>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strVal val="#ppt_w*0.70"/>
                                          </p:val>
                                        </p:tav>
                                        <p:tav tm="100000">
                                          <p:val>
                                            <p:strVal val="#ppt_w"/>
                                          </p:val>
                                        </p:tav>
                                      </p:tavLst>
                                    </p:anim>
                                    <p:anim calcmode="lin" valueType="num">
                                      <p:cBhvr>
                                        <p:cTn id="8" dur="2000" fill="hold"/>
                                        <p:tgtEl>
                                          <p:spTgt spid="7"/>
                                        </p:tgtEl>
                                        <p:attrNameLst>
                                          <p:attrName>ppt_h</p:attrName>
                                        </p:attrNameLst>
                                      </p:cBhvr>
                                      <p:tavLst>
                                        <p:tav tm="0">
                                          <p:val>
                                            <p:strVal val="#ppt_h"/>
                                          </p:val>
                                        </p:tav>
                                        <p:tav tm="100000">
                                          <p:val>
                                            <p:strVal val="#ppt_h"/>
                                          </p:val>
                                        </p:tav>
                                      </p:tavLst>
                                    </p:anim>
                                    <p:animEffect transition="in" filter="fade">
                                      <p:cBhvr>
                                        <p:cTn id="9" dur="2000"/>
                                        <p:tgtEl>
                                          <p:spTgt spid="7"/>
                                        </p:tgtEl>
                                      </p:cBhvr>
                                    </p:animEffect>
                                  </p:childTnLst>
                                </p:cTn>
                              </p:par>
                            </p:childTnLst>
                          </p:cTn>
                        </p:par>
                        <p:par>
                          <p:cTn id="10" fill="hold">
                            <p:stCondLst>
                              <p:cond delay="2000"/>
                            </p:stCondLst>
                            <p:childTnLst>
                              <p:par>
                                <p:cTn id="11" presetID="9"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grpId="0"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 calcmode="lin" valueType="num">
                                      <p:cBhvr additive="base">
                                        <p:cTn id="18" dur="500"/>
                                        <p:tgtEl>
                                          <p:spTgt spid="8">
                                            <p:txEl>
                                              <p:pRg st="0" end="0"/>
                                            </p:txEl>
                                          </p:spTgt>
                                        </p:tgtEl>
                                        <p:attrNameLst>
                                          <p:attrName>ppt_y</p:attrName>
                                        </p:attrNameLst>
                                      </p:cBhvr>
                                      <p:tavLst>
                                        <p:tav tm="0">
                                          <p:val>
                                            <p:strVal val="#ppt_y-#ppt_h*1.125000"/>
                                          </p:val>
                                        </p:tav>
                                        <p:tav tm="100000">
                                          <p:val>
                                            <p:strVal val="#ppt_y"/>
                                          </p:val>
                                        </p:tav>
                                      </p:tavLst>
                                    </p:anim>
                                    <p:animEffect transition="in" filter="wipe(down)">
                                      <p:cBhvr>
                                        <p:cTn id="19" dur="500"/>
                                        <p:tgtEl>
                                          <p:spTgt spid="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1" fill="hold" grpId="0" nodeType="click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anim calcmode="lin" valueType="num">
                                      <p:cBhvr additive="base">
                                        <p:cTn id="24" dur="500"/>
                                        <p:tgtEl>
                                          <p:spTgt spid="8">
                                            <p:txEl>
                                              <p:pRg st="1" end="1"/>
                                            </p:txEl>
                                          </p:spTgt>
                                        </p:tgtEl>
                                        <p:attrNameLst>
                                          <p:attrName>ppt_y</p:attrName>
                                        </p:attrNameLst>
                                      </p:cBhvr>
                                      <p:tavLst>
                                        <p:tav tm="0">
                                          <p:val>
                                            <p:strVal val="#ppt_y-#ppt_h*1.125000"/>
                                          </p:val>
                                        </p:tav>
                                        <p:tav tm="100000">
                                          <p:val>
                                            <p:strVal val="#ppt_y"/>
                                          </p:val>
                                        </p:tav>
                                      </p:tavLst>
                                    </p:anim>
                                    <p:animEffect transition="in" filter="wipe(down)">
                                      <p:cBhvr>
                                        <p:cTn id="25" dur="500"/>
                                        <p:tgtEl>
                                          <p:spTgt spid="8">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1" fill="hold" grpId="0" nodeType="clickEffect">
                                  <p:stCondLst>
                                    <p:cond delay="0"/>
                                  </p:stCondLst>
                                  <p:childTnLst>
                                    <p:set>
                                      <p:cBhvr>
                                        <p:cTn id="29" dur="1" fill="hold">
                                          <p:stCondLst>
                                            <p:cond delay="0"/>
                                          </p:stCondLst>
                                        </p:cTn>
                                        <p:tgtEl>
                                          <p:spTgt spid="8">
                                            <p:txEl>
                                              <p:pRg st="2" end="2"/>
                                            </p:txEl>
                                          </p:spTgt>
                                        </p:tgtEl>
                                        <p:attrNameLst>
                                          <p:attrName>style.visibility</p:attrName>
                                        </p:attrNameLst>
                                      </p:cBhvr>
                                      <p:to>
                                        <p:strVal val="visible"/>
                                      </p:to>
                                    </p:set>
                                    <p:anim calcmode="lin" valueType="num">
                                      <p:cBhvr additive="base">
                                        <p:cTn id="30" dur="500"/>
                                        <p:tgtEl>
                                          <p:spTgt spid="8">
                                            <p:txEl>
                                              <p:pRg st="2" end="2"/>
                                            </p:txEl>
                                          </p:spTgt>
                                        </p:tgtEl>
                                        <p:attrNameLst>
                                          <p:attrName>ppt_y</p:attrName>
                                        </p:attrNameLst>
                                      </p:cBhvr>
                                      <p:tavLst>
                                        <p:tav tm="0">
                                          <p:val>
                                            <p:strVal val="#ppt_y-#ppt_h*1.125000"/>
                                          </p:val>
                                        </p:tav>
                                        <p:tav tm="100000">
                                          <p:val>
                                            <p:strVal val="#ppt_y"/>
                                          </p:val>
                                        </p:tav>
                                      </p:tavLst>
                                    </p:anim>
                                    <p:animEffect transition="in" filter="wipe(down)">
                                      <p:cBhvr>
                                        <p:cTn id="31" dur="500"/>
                                        <p:tgtEl>
                                          <p:spTgt spid="8">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1" fill="hold" grpId="0" nodeType="clickEffect">
                                  <p:stCondLst>
                                    <p:cond delay="0"/>
                                  </p:stCondLst>
                                  <p:childTnLst>
                                    <p:set>
                                      <p:cBhvr>
                                        <p:cTn id="35" dur="1" fill="hold">
                                          <p:stCondLst>
                                            <p:cond delay="0"/>
                                          </p:stCondLst>
                                        </p:cTn>
                                        <p:tgtEl>
                                          <p:spTgt spid="8">
                                            <p:txEl>
                                              <p:pRg st="3" end="3"/>
                                            </p:txEl>
                                          </p:spTgt>
                                        </p:tgtEl>
                                        <p:attrNameLst>
                                          <p:attrName>style.visibility</p:attrName>
                                        </p:attrNameLst>
                                      </p:cBhvr>
                                      <p:to>
                                        <p:strVal val="visible"/>
                                      </p:to>
                                    </p:set>
                                    <p:anim calcmode="lin" valueType="num">
                                      <p:cBhvr additive="base">
                                        <p:cTn id="36" dur="500"/>
                                        <p:tgtEl>
                                          <p:spTgt spid="8">
                                            <p:txEl>
                                              <p:pRg st="3" end="3"/>
                                            </p:txEl>
                                          </p:spTgt>
                                        </p:tgtEl>
                                        <p:attrNameLst>
                                          <p:attrName>ppt_y</p:attrName>
                                        </p:attrNameLst>
                                      </p:cBhvr>
                                      <p:tavLst>
                                        <p:tav tm="0">
                                          <p:val>
                                            <p:strVal val="#ppt_y-#ppt_h*1.125000"/>
                                          </p:val>
                                        </p:tav>
                                        <p:tav tm="100000">
                                          <p:val>
                                            <p:strVal val="#ppt_y"/>
                                          </p:val>
                                        </p:tav>
                                      </p:tavLst>
                                    </p:anim>
                                    <p:animEffect transition="in" filter="wipe(down)">
                                      <p:cBhvr>
                                        <p:cTn id="37" dur="500"/>
                                        <p:tgtEl>
                                          <p:spTgt spid="8">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1" fill="hold" grpId="0" nodeType="clickEffect">
                                  <p:stCondLst>
                                    <p:cond delay="0"/>
                                  </p:stCondLst>
                                  <p:childTnLst>
                                    <p:set>
                                      <p:cBhvr>
                                        <p:cTn id="41" dur="1" fill="hold">
                                          <p:stCondLst>
                                            <p:cond delay="0"/>
                                          </p:stCondLst>
                                        </p:cTn>
                                        <p:tgtEl>
                                          <p:spTgt spid="8">
                                            <p:txEl>
                                              <p:pRg st="4" end="4"/>
                                            </p:txEl>
                                          </p:spTgt>
                                        </p:tgtEl>
                                        <p:attrNameLst>
                                          <p:attrName>style.visibility</p:attrName>
                                        </p:attrNameLst>
                                      </p:cBhvr>
                                      <p:to>
                                        <p:strVal val="visible"/>
                                      </p:to>
                                    </p:set>
                                    <p:anim calcmode="lin" valueType="num">
                                      <p:cBhvr additive="base">
                                        <p:cTn id="42" dur="500"/>
                                        <p:tgtEl>
                                          <p:spTgt spid="8">
                                            <p:txEl>
                                              <p:pRg st="4" end="4"/>
                                            </p:txEl>
                                          </p:spTgt>
                                        </p:tgtEl>
                                        <p:attrNameLst>
                                          <p:attrName>ppt_y</p:attrName>
                                        </p:attrNameLst>
                                      </p:cBhvr>
                                      <p:tavLst>
                                        <p:tav tm="0">
                                          <p:val>
                                            <p:strVal val="#ppt_y-#ppt_h*1.125000"/>
                                          </p:val>
                                        </p:tav>
                                        <p:tav tm="100000">
                                          <p:val>
                                            <p:strVal val="#ppt_y"/>
                                          </p:val>
                                        </p:tav>
                                      </p:tavLst>
                                    </p:anim>
                                    <p:animEffect transition="in" filter="wipe(down)">
                                      <p:cBhvr>
                                        <p:cTn id="43"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58F3E3C-1EE6-2E4C-B1EB-1C60E19D8A72}"/>
              </a:ext>
            </a:extLst>
          </p:cNvPr>
          <p:cNvSpPr txBox="1"/>
          <p:nvPr/>
        </p:nvSpPr>
        <p:spPr>
          <a:xfrm>
            <a:off x="685800" y="381000"/>
            <a:ext cx="7620000" cy="646331"/>
          </a:xfrm>
          <a:prstGeom prst="rect">
            <a:avLst/>
          </a:prstGeom>
          <a:noFill/>
        </p:spPr>
        <p:txBody>
          <a:bodyPr>
            <a:spAutoFit/>
          </a:bodyPr>
          <a:lstStyle/>
          <a:p>
            <a:pPr algn="ctr">
              <a:defRPr/>
            </a:pPr>
            <a:r>
              <a:rPr lang="en-US" sz="3600" dirty="0">
                <a:effectLst>
                  <a:outerShdw blurRad="50800" dist="38100" dir="2700000" algn="tl" rotWithShape="0">
                    <a:prstClr val="black">
                      <a:alpha val="40000"/>
                    </a:prstClr>
                  </a:outerShdw>
                </a:effectLst>
              </a:rPr>
              <a:t>Financial Information</a:t>
            </a:r>
            <a:endParaRPr lang="en-US" sz="3600" dirty="0">
              <a:effectLst>
                <a:outerShdw blurRad="50800" dist="38100" dir="2700000" algn="tl" rotWithShape="0">
                  <a:prstClr val="black">
                    <a:alpha val="40000"/>
                  </a:prstClr>
                </a:outerShdw>
              </a:effectLst>
              <a:latin typeface="Arial" charset="0"/>
              <a:ea typeface="ＭＳ Ｐゴシック" charset="-128"/>
            </a:endParaRPr>
          </a:p>
        </p:txBody>
      </p:sp>
      <p:sp>
        <p:nvSpPr>
          <p:cNvPr id="8" name="TextBox 7">
            <a:extLst>
              <a:ext uri="{FF2B5EF4-FFF2-40B4-BE49-F238E27FC236}">
                <a16:creationId xmlns:a16="http://schemas.microsoft.com/office/drawing/2014/main" id="{B800D7D0-2CD5-AD46-9ACE-97933CB03C3A}"/>
              </a:ext>
            </a:extLst>
          </p:cNvPr>
          <p:cNvSpPr txBox="1"/>
          <p:nvPr/>
        </p:nvSpPr>
        <p:spPr>
          <a:xfrm>
            <a:off x="3962400" y="1371601"/>
            <a:ext cx="4572000" cy="830997"/>
          </a:xfrm>
          <a:prstGeom prst="rect">
            <a:avLst/>
          </a:prstGeom>
          <a:noFill/>
        </p:spPr>
        <p:txBody>
          <a:bodyPr wrap="square">
            <a:spAutoFit/>
          </a:bodyPr>
          <a:lstStyle/>
          <a:p>
            <a:pPr marL="230188" indent="-230188">
              <a:spcAft>
                <a:spcPts val="1200"/>
              </a:spcAft>
              <a:buFont typeface="Arial" panose="020B0604020202020204" pitchFamily="34" charset="0"/>
              <a:buChar char="•"/>
            </a:pPr>
            <a:r>
              <a:rPr lang="en-US" b="0" dirty="0">
                <a:effectLst>
                  <a:outerShdw blurRad="50800" dist="38100" dir="2700000" algn="tl" rotWithShape="0">
                    <a:prstClr val="black">
                      <a:alpha val="40000"/>
                    </a:prstClr>
                  </a:outerShdw>
                </a:effectLst>
              </a:rPr>
              <a:t>Examples of business financial information:</a:t>
            </a:r>
          </a:p>
        </p:txBody>
      </p:sp>
      <p:sp>
        <p:nvSpPr>
          <p:cNvPr id="4" name="TextBox 3">
            <a:extLst>
              <a:ext uri="{FF2B5EF4-FFF2-40B4-BE49-F238E27FC236}">
                <a16:creationId xmlns:a16="http://schemas.microsoft.com/office/drawing/2014/main" id="{DDF734A7-8611-7541-924E-9FC8B3D7971F}"/>
              </a:ext>
            </a:extLst>
          </p:cNvPr>
          <p:cNvSpPr txBox="1"/>
          <p:nvPr/>
        </p:nvSpPr>
        <p:spPr>
          <a:xfrm>
            <a:off x="3962400" y="2286000"/>
            <a:ext cx="5029200" cy="1877437"/>
          </a:xfrm>
          <a:prstGeom prst="rect">
            <a:avLst/>
          </a:prstGeom>
          <a:noFill/>
        </p:spPr>
        <p:txBody>
          <a:bodyPr wrap="square">
            <a:spAutoFit/>
          </a:bodyPr>
          <a:lstStyle/>
          <a:p>
            <a:pPr marL="800100" lvl="1" indent="-342900">
              <a:spcAft>
                <a:spcPts val="1200"/>
              </a:spcAft>
              <a:buFont typeface="Wingdings" pitchFamily="2" charset="2"/>
              <a:buChar char="Ø"/>
            </a:pPr>
            <a:r>
              <a:rPr lang="en-US" b="0" dirty="0">
                <a:effectLst>
                  <a:outerShdw blurRad="50800" dist="38100" dir="2700000" algn="tl" rotWithShape="0">
                    <a:prstClr val="black">
                      <a:alpha val="40000"/>
                    </a:prstClr>
                  </a:outerShdw>
                </a:effectLst>
              </a:rPr>
              <a:t>Accounts payable and receivable records</a:t>
            </a:r>
          </a:p>
          <a:p>
            <a:pPr marL="800100" lvl="1" indent="-342900">
              <a:spcAft>
                <a:spcPts val="1200"/>
              </a:spcAft>
              <a:buFont typeface="Wingdings" pitchFamily="2" charset="2"/>
              <a:buChar char="Ø"/>
            </a:pPr>
            <a:r>
              <a:rPr lang="en-US" b="0" dirty="0">
                <a:effectLst>
                  <a:outerShdw blurRad="50800" dist="38100" dir="2700000" algn="tl" rotWithShape="0">
                    <a:prstClr val="black">
                      <a:alpha val="40000"/>
                    </a:prstClr>
                  </a:outerShdw>
                </a:effectLst>
              </a:rPr>
              <a:t>Sales invoices</a:t>
            </a:r>
          </a:p>
          <a:p>
            <a:pPr marL="800100" lvl="1" indent="-342900">
              <a:spcAft>
                <a:spcPts val="1200"/>
              </a:spcAft>
              <a:buFont typeface="Wingdings" pitchFamily="2" charset="2"/>
              <a:buChar char="Ø"/>
            </a:pPr>
            <a:r>
              <a:rPr lang="en-US" b="0" dirty="0">
                <a:effectLst>
                  <a:outerShdw blurRad="50800" dist="38100" dir="2700000" algn="tl" rotWithShape="0">
                    <a:prstClr val="black">
                      <a:alpha val="40000"/>
                    </a:prstClr>
                  </a:outerShdw>
                </a:effectLst>
              </a:rPr>
              <a:t>Expense reports</a:t>
            </a:r>
          </a:p>
        </p:txBody>
      </p:sp>
      <p:pic>
        <p:nvPicPr>
          <p:cNvPr id="5" name="Picture 4">
            <a:extLst>
              <a:ext uri="{FF2B5EF4-FFF2-40B4-BE49-F238E27FC236}">
                <a16:creationId xmlns:a16="http://schemas.microsoft.com/office/drawing/2014/main" id="{3DE56A6C-8879-9340-A856-F24D78914F4D}"/>
              </a:ext>
            </a:extLst>
          </p:cNvPr>
          <p:cNvPicPr>
            <a:picLocks noChangeAspect="1"/>
          </p:cNvPicPr>
          <p:nvPr/>
        </p:nvPicPr>
        <p:blipFill>
          <a:blip r:embed="rId4"/>
          <a:stretch>
            <a:fillRect/>
          </a:stretch>
        </p:blipFill>
        <p:spPr>
          <a:xfrm>
            <a:off x="381000" y="1447800"/>
            <a:ext cx="3352800" cy="3352800"/>
          </a:xfrm>
          <a:prstGeom prst="rect">
            <a:avLst/>
          </a:prstGeom>
        </p:spPr>
      </p:pic>
    </p:spTree>
    <p:extLst>
      <p:ext uri="{BB962C8B-B14F-4D97-AF65-F5344CB8AC3E}">
        <p14:creationId xmlns:p14="http://schemas.microsoft.com/office/powerpoint/2010/main" val="206595179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p:tgtEl>
                                          <p:spTgt spid="8">
                                            <p:txEl>
                                              <p:pRg st="0" end="0"/>
                                            </p:txEl>
                                          </p:spTgt>
                                        </p:tgtEl>
                                        <p:attrNameLst>
                                          <p:attrName>ppt_y</p:attrName>
                                        </p:attrNameLst>
                                      </p:cBhvr>
                                      <p:tavLst>
                                        <p:tav tm="0">
                                          <p:val>
                                            <p:strVal val="#ppt_y-#ppt_h*1.125000"/>
                                          </p:val>
                                        </p:tav>
                                        <p:tav tm="100000">
                                          <p:val>
                                            <p:strVal val="#ppt_y"/>
                                          </p:val>
                                        </p:tav>
                                      </p:tavLst>
                                    </p:anim>
                                    <p:animEffect transition="in" filter="wipe(down)">
                                      <p:cBhvr>
                                        <p:cTn id="8" dur="500"/>
                                        <p:tgtEl>
                                          <p:spTgt spid="8">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down)">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1"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down)">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1"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p:tgtEl>
                                          <p:spTgt spid="4">
                                            <p:txEl>
                                              <p:pRg st="2" end="2"/>
                                            </p:txEl>
                                          </p:spTgt>
                                        </p:tgtEl>
                                        <p:attrNameLst>
                                          <p:attrName>ppt_y</p:attrName>
                                        </p:attrNameLst>
                                      </p:cBhvr>
                                      <p:tavLst>
                                        <p:tav tm="0">
                                          <p:val>
                                            <p:strVal val="#ppt_y-#ppt_h*1.125000"/>
                                          </p:val>
                                        </p:tav>
                                        <p:tav tm="100000">
                                          <p:val>
                                            <p:strVal val="#ppt_y"/>
                                          </p:val>
                                        </p:tav>
                                      </p:tavLst>
                                    </p:anim>
                                    <p:animEffect transition="in" filter="wipe(down)">
                                      <p:cBhvr>
                                        <p:cTn id="2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2"/>
      <p:bldP spid="4"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836E136-C9DE-D74B-B562-8FE7FC8C5382}"/>
              </a:ext>
            </a:extLst>
          </p:cNvPr>
          <p:cNvSpPr txBox="1"/>
          <p:nvPr/>
        </p:nvSpPr>
        <p:spPr>
          <a:xfrm>
            <a:off x="457200" y="152400"/>
            <a:ext cx="8153400" cy="1200329"/>
          </a:xfrm>
          <a:prstGeom prst="rect">
            <a:avLst/>
          </a:prstGeom>
          <a:noFill/>
        </p:spPr>
        <p:txBody>
          <a:bodyPr>
            <a:spAutoFit/>
          </a:bodyPr>
          <a:lstStyle/>
          <a:p>
            <a:pPr algn="ctr">
              <a:defRPr/>
            </a:pPr>
            <a:r>
              <a:rPr lang="en-US" sz="3600" dirty="0">
                <a:effectLst>
                  <a:outerShdw blurRad="50800" dist="38100" dir="2700000" algn="tl" rotWithShape="0">
                    <a:prstClr val="black">
                      <a:alpha val="40000"/>
                    </a:prstClr>
                  </a:outerShdw>
                </a:effectLst>
              </a:rPr>
              <a:t>Characteristics of</a:t>
            </a:r>
            <a:br>
              <a:rPr lang="en-US" sz="3600" dirty="0">
                <a:effectLst>
                  <a:outerShdw blurRad="50800" dist="38100" dir="2700000" algn="tl" rotWithShape="0">
                    <a:prstClr val="black">
                      <a:alpha val="40000"/>
                    </a:prstClr>
                  </a:outerShdw>
                </a:effectLst>
              </a:rPr>
            </a:br>
            <a:r>
              <a:rPr lang="en-US" sz="3600" dirty="0">
                <a:effectLst>
                  <a:outerShdw blurRad="50800" dist="38100" dir="2700000" algn="tl" rotWithShape="0">
                    <a:prstClr val="black">
                      <a:alpha val="40000"/>
                    </a:prstClr>
                  </a:outerShdw>
                </a:effectLst>
              </a:rPr>
              <a:t>Useful Financial Information </a:t>
            </a:r>
            <a:endParaRPr lang="en-US" sz="3600" dirty="0">
              <a:effectLst>
                <a:outerShdw blurRad="50800" dist="38100" dir="2700000" algn="tl" rotWithShape="0">
                  <a:prstClr val="black">
                    <a:alpha val="40000"/>
                  </a:prstClr>
                </a:outerShdw>
              </a:effectLst>
              <a:latin typeface="Arial" charset="0"/>
              <a:ea typeface="ＭＳ Ｐゴシック" charset="-128"/>
            </a:endParaRPr>
          </a:p>
        </p:txBody>
      </p:sp>
      <p:pic>
        <p:nvPicPr>
          <p:cNvPr id="4" name="Picture 3" descr="178979689.jpg">
            <a:extLst>
              <a:ext uri="{FF2B5EF4-FFF2-40B4-BE49-F238E27FC236}">
                <a16:creationId xmlns:a16="http://schemas.microsoft.com/office/drawing/2014/main" id="{2F667009-73EE-FB43-A2B4-B302E05284CB}"/>
              </a:ext>
            </a:extLst>
          </p:cNvPr>
          <p:cNvPicPr>
            <a:picLocks noChangeAspect="1"/>
          </p:cNvPicPr>
          <p:nvPr/>
        </p:nvPicPr>
        <p:blipFill rotWithShape="1">
          <a:blip r:embed="rId4">
            <a:extLst>
              <a:ext uri="{28A0092B-C50C-407E-A947-70E740481C1C}">
                <a14:useLocalDpi xmlns:a14="http://schemas.microsoft.com/office/drawing/2010/main" val="0"/>
              </a:ext>
            </a:extLst>
          </a:blip>
          <a:srcRect t="7521" b="6479"/>
          <a:stretch/>
        </p:blipFill>
        <p:spPr bwMode="auto">
          <a:xfrm>
            <a:off x="2762695" y="1752600"/>
            <a:ext cx="5847905" cy="5029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5F70C3B-B477-1D4B-AD70-63DC6524F5CE}"/>
              </a:ext>
            </a:extLst>
          </p:cNvPr>
          <p:cNvSpPr txBox="1">
            <a:spLocks noChangeArrowheads="1"/>
          </p:cNvSpPr>
          <p:nvPr/>
        </p:nvSpPr>
        <p:spPr bwMode="auto">
          <a:xfrm>
            <a:off x="457200" y="1905000"/>
            <a:ext cx="2681287"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ts val="0"/>
              </a:spcBef>
              <a:spcAft>
                <a:spcPts val="1200"/>
              </a:spcAft>
            </a:pPr>
            <a:r>
              <a:rPr lang="en-US" sz="2400" b="0" dirty="0">
                <a:solidFill>
                  <a:schemeClr val="bg2"/>
                </a:solidFill>
              </a:rPr>
              <a:t>Understandable</a:t>
            </a:r>
          </a:p>
          <a:p>
            <a:pPr>
              <a:spcBef>
                <a:spcPts val="0"/>
              </a:spcBef>
              <a:spcAft>
                <a:spcPts val="1200"/>
              </a:spcAft>
            </a:pPr>
            <a:r>
              <a:rPr lang="en-US" sz="2400" b="0" dirty="0">
                <a:solidFill>
                  <a:schemeClr val="bg2"/>
                </a:solidFill>
              </a:rPr>
              <a:t>Relevant</a:t>
            </a:r>
          </a:p>
          <a:p>
            <a:pPr>
              <a:spcBef>
                <a:spcPts val="0"/>
              </a:spcBef>
              <a:spcAft>
                <a:spcPts val="1200"/>
              </a:spcAft>
            </a:pPr>
            <a:r>
              <a:rPr lang="en-US" sz="2400" b="0" dirty="0">
                <a:solidFill>
                  <a:schemeClr val="bg2"/>
                </a:solidFill>
              </a:rPr>
              <a:t>Reliable</a:t>
            </a:r>
          </a:p>
          <a:p>
            <a:pPr>
              <a:spcBef>
                <a:spcPts val="0"/>
              </a:spcBef>
              <a:spcAft>
                <a:spcPts val="1200"/>
              </a:spcAft>
            </a:pPr>
            <a:r>
              <a:rPr lang="en-US" sz="2400" b="0" dirty="0">
                <a:solidFill>
                  <a:schemeClr val="bg2"/>
                </a:solidFill>
              </a:rPr>
              <a:t>Comparable</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strVal val="#ppt_w*0.70"/>
                                          </p:val>
                                        </p:tav>
                                        <p:tav tm="100000">
                                          <p:val>
                                            <p:strVal val="#ppt_w"/>
                                          </p:val>
                                        </p:tav>
                                      </p:tavLst>
                                    </p:anim>
                                    <p:anim calcmode="lin" valueType="num">
                                      <p:cBhvr>
                                        <p:cTn id="8" dur="2000" fill="hold"/>
                                        <p:tgtEl>
                                          <p:spTgt spid="5"/>
                                        </p:tgtEl>
                                        <p:attrNameLst>
                                          <p:attrName>ppt_h</p:attrName>
                                        </p:attrNameLst>
                                      </p:cBhvr>
                                      <p:tavLst>
                                        <p:tav tm="0">
                                          <p:val>
                                            <p:strVal val="#ppt_h"/>
                                          </p:val>
                                        </p:tav>
                                        <p:tav tm="100000">
                                          <p:val>
                                            <p:strVal val="#ppt_h"/>
                                          </p:val>
                                        </p:tav>
                                      </p:tavLst>
                                    </p:anim>
                                    <p:animEffect transition="in" filter="fade">
                                      <p:cBhvr>
                                        <p:cTn id="9" dur="2000"/>
                                        <p:tgtEl>
                                          <p:spTgt spid="5"/>
                                        </p:tgtEl>
                                      </p:cBhvr>
                                    </p:animEffect>
                                  </p:childTnLst>
                                </p:cTn>
                              </p:par>
                            </p:childTnLst>
                          </p:cTn>
                        </p:par>
                        <p:par>
                          <p:cTn id="10" fill="hold" nodeType="withGroup">
                            <p:stCondLst>
                              <p:cond delay="2000"/>
                            </p:stCondLst>
                            <p:childTnLst>
                              <p:par>
                                <p:cTn id="11" presetID="9"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grpId="0"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additive="base">
                                        <p:cTn id="18" dur="500"/>
                                        <p:tgtEl>
                                          <p:spTgt spid="6">
                                            <p:txEl>
                                              <p:pRg st="0" end="0"/>
                                            </p:txEl>
                                          </p:spTgt>
                                        </p:tgtEl>
                                        <p:attrNameLst>
                                          <p:attrName>ppt_y</p:attrName>
                                        </p:attrNameLst>
                                      </p:cBhvr>
                                      <p:tavLst>
                                        <p:tav tm="0">
                                          <p:val>
                                            <p:strVal val="#ppt_y-#ppt_h*1.125000"/>
                                          </p:val>
                                        </p:tav>
                                        <p:tav tm="100000">
                                          <p:val>
                                            <p:strVal val="#ppt_y"/>
                                          </p:val>
                                        </p:tav>
                                      </p:tavLst>
                                    </p:anim>
                                    <p:animEffect transition="in" filter="wipe(down)">
                                      <p:cBhvr>
                                        <p:cTn id="19" dur="5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1" fill="hold" grpId="0"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 calcmode="lin" valueType="num">
                                      <p:cBhvr additive="base">
                                        <p:cTn id="24" dur="500"/>
                                        <p:tgtEl>
                                          <p:spTgt spid="6">
                                            <p:txEl>
                                              <p:pRg st="1" end="1"/>
                                            </p:txEl>
                                          </p:spTgt>
                                        </p:tgtEl>
                                        <p:attrNameLst>
                                          <p:attrName>ppt_y</p:attrName>
                                        </p:attrNameLst>
                                      </p:cBhvr>
                                      <p:tavLst>
                                        <p:tav tm="0">
                                          <p:val>
                                            <p:strVal val="#ppt_y-#ppt_h*1.125000"/>
                                          </p:val>
                                        </p:tav>
                                        <p:tav tm="100000">
                                          <p:val>
                                            <p:strVal val="#ppt_y"/>
                                          </p:val>
                                        </p:tav>
                                      </p:tavLst>
                                    </p:anim>
                                    <p:animEffect transition="in" filter="wipe(down)">
                                      <p:cBhvr>
                                        <p:cTn id="25" dur="500"/>
                                        <p:tgtEl>
                                          <p:spTgt spid="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1" fill="hold" grpId="0"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 calcmode="lin" valueType="num">
                                      <p:cBhvr additive="base">
                                        <p:cTn id="30" dur="500"/>
                                        <p:tgtEl>
                                          <p:spTgt spid="6">
                                            <p:txEl>
                                              <p:pRg st="2" end="2"/>
                                            </p:txEl>
                                          </p:spTgt>
                                        </p:tgtEl>
                                        <p:attrNameLst>
                                          <p:attrName>ppt_y</p:attrName>
                                        </p:attrNameLst>
                                      </p:cBhvr>
                                      <p:tavLst>
                                        <p:tav tm="0">
                                          <p:val>
                                            <p:strVal val="#ppt_y-#ppt_h*1.125000"/>
                                          </p:val>
                                        </p:tav>
                                        <p:tav tm="100000">
                                          <p:val>
                                            <p:strVal val="#ppt_y"/>
                                          </p:val>
                                        </p:tav>
                                      </p:tavLst>
                                    </p:anim>
                                    <p:animEffect transition="in" filter="wipe(down)">
                                      <p:cBhvr>
                                        <p:cTn id="31" dur="500"/>
                                        <p:tgtEl>
                                          <p:spTgt spid="6">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1" fill="hold" grpId="0" nodeType="clickEffect">
                                  <p:stCondLst>
                                    <p:cond delay="0"/>
                                  </p:stCondLst>
                                  <p:childTnLst>
                                    <p:set>
                                      <p:cBhvr>
                                        <p:cTn id="35" dur="1" fill="hold">
                                          <p:stCondLst>
                                            <p:cond delay="0"/>
                                          </p:stCondLst>
                                        </p:cTn>
                                        <p:tgtEl>
                                          <p:spTgt spid="6">
                                            <p:txEl>
                                              <p:pRg st="3" end="3"/>
                                            </p:txEl>
                                          </p:spTgt>
                                        </p:tgtEl>
                                        <p:attrNameLst>
                                          <p:attrName>style.visibility</p:attrName>
                                        </p:attrNameLst>
                                      </p:cBhvr>
                                      <p:to>
                                        <p:strVal val="visible"/>
                                      </p:to>
                                    </p:set>
                                    <p:anim calcmode="lin" valueType="num">
                                      <p:cBhvr additive="base">
                                        <p:cTn id="36" dur="500"/>
                                        <p:tgtEl>
                                          <p:spTgt spid="6">
                                            <p:txEl>
                                              <p:pRg st="3" end="3"/>
                                            </p:txEl>
                                          </p:spTgt>
                                        </p:tgtEl>
                                        <p:attrNameLst>
                                          <p:attrName>ppt_y</p:attrName>
                                        </p:attrNameLst>
                                      </p:cBhvr>
                                      <p:tavLst>
                                        <p:tav tm="0">
                                          <p:val>
                                            <p:strVal val="#ppt_y-#ppt_h*1.125000"/>
                                          </p:val>
                                        </p:tav>
                                        <p:tav tm="100000">
                                          <p:val>
                                            <p:strVal val="#ppt_y"/>
                                          </p:val>
                                        </p:tav>
                                      </p:tavLst>
                                    </p:anim>
                                    <p:animEffect transition="in" filter="wipe(down)">
                                      <p:cBhvr>
                                        <p:cTn id="3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C3ED0E8-C32C-1E4B-BF34-C104432D52EB}"/>
              </a:ext>
            </a:extLst>
          </p:cNvPr>
          <p:cNvSpPr txBox="1"/>
          <p:nvPr/>
        </p:nvSpPr>
        <p:spPr>
          <a:xfrm>
            <a:off x="381000" y="381000"/>
            <a:ext cx="8382000" cy="1200329"/>
          </a:xfrm>
          <a:prstGeom prst="rect">
            <a:avLst/>
          </a:prstGeom>
          <a:noFill/>
        </p:spPr>
        <p:txBody>
          <a:bodyPr wrap="square">
            <a:spAutoFit/>
          </a:bodyPr>
          <a:lstStyle/>
          <a:p>
            <a:pPr algn="ctr">
              <a:defRPr/>
            </a:pPr>
            <a:r>
              <a:rPr lang="en-US" sz="3600" dirty="0">
                <a:effectLst>
                  <a:outerShdw blurRad="50800" dist="38100" dir="2700000" algn="tl" rotWithShape="0">
                    <a:prstClr val="black">
                      <a:alpha val="40000"/>
                    </a:prstClr>
                  </a:outerShdw>
                </a:effectLst>
              </a:rPr>
              <a:t>Characteristics of Useful Financial Information: Understandable </a:t>
            </a:r>
            <a:endParaRPr lang="en-US" sz="3600" dirty="0">
              <a:effectLst>
                <a:outerShdw blurRad="50800" dist="38100" dir="2700000" algn="tl" rotWithShape="0">
                  <a:prstClr val="black">
                    <a:alpha val="40000"/>
                  </a:prstClr>
                </a:outerShdw>
              </a:effectLst>
              <a:latin typeface="Arial" charset="0"/>
              <a:ea typeface="ＭＳ Ｐゴシック" charset="-128"/>
            </a:endParaRPr>
          </a:p>
        </p:txBody>
      </p:sp>
      <p:sp>
        <p:nvSpPr>
          <p:cNvPr id="5" name="TextBox 4">
            <a:extLst>
              <a:ext uri="{FF2B5EF4-FFF2-40B4-BE49-F238E27FC236}">
                <a16:creationId xmlns:a16="http://schemas.microsoft.com/office/drawing/2014/main" id="{83CE4893-B471-7D42-BE1A-AD75A82795E6}"/>
              </a:ext>
            </a:extLst>
          </p:cNvPr>
          <p:cNvSpPr txBox="1">
            <a:spLocks noChangeArrowheads="1"/>
          </p:cNvSpPr>
          <p:nvPr/>
        </p:nvSpPr>
        <p:spPr bwMode="auto">
          <a:xfrm>
            <a:off x="457200" y="1905000"/>
            <a:ext cx="4337050" cy="27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ts val="0"/>
              </a:spcBef>
              <a:spcAft>
                <a:spcPts val="1200"/>
              </a:spcAft>
            </a:pPr>
            <a:r>
              <a:rPr lang="en-US" sz="2400" b="0" dirty="0">
                <a:solidFill>
                  <a:schemeClr val="bg2"/>
                </a:solidFill>
              </a:rPr>
              <a:t>Understandable to everyone who uses it—not just who prepares it</a:t>
            </a:r>
          </a:p>
          <a:p>
            <a:pPr>
              <a:spcBef>
                <a:spcPts val="0"/>
              </a:spcBef>
              <a:spcAft>
                <a:spcPts val="1200"/>
              </a:spcAft>
            </a:pPr>
            <a:r>
              <a:rPr lang="en-US" sz="2400" b="0" dirty="0">
                <a:solidFill>
                  <a:schemeClr val="bg2"/>
                </a:solidFill>
              </a:rPr>
              <a:t>Understandable in:</a:t>
            </a:r>
          </a:p>
          <a:p>
            <a:pPr lvl="1">
              <a:spcBef>
                <a:spcPts val="0"/>
              </a:spcBef>
              <a:spcAft>
                <a:spcPts val="1200"/>
              </a:spcAft>
              <a:buFont typeface="Wingdings" pitchFamily="2" charset="2"/>
              <a:buChar char="Ø"/>
            </a:pPr>
            <a:r>
              <a:rPr lang="en-US" sz="2400" b="0" dirty="0">
                <a:solidFill>
                  <a:schemeClr val="bg2"/>
                </a:solidFill>
              </a:rPr>
              <a:t>Language</a:t>
            </a:r>
          </a:p>
          <a:p>
            <a:pPr lvl="1">
              <a:spcBef>
                <a:spcPts val="0"/>
              </a:spcBef>
              <a:spcAft>
                <a:spcPts val="1200"/>
              </a:spcAft>
              <a:buFont typeface="Wingdings" pitchFamily="2" charset="2"/>
              <a:buChar char="Ø"/>
            </a:pPr>
            <a:r>
              <a:rPr lang="en-US" sz="2400" b="0" dirty="0">
                <a:solidFill>
                  <a:schemeClr val="bg2"/>
                </a:solidFill>
              </a:rPr>
              <a:t>Format</a:t>
            </a:r>
          </a:p>
        </p:txBody>
      </p:sp>
      <p:pic>
        <p:nvPicPr>
          <p:cNvPr id="3" name="Picture 2">
            <a:extLst>
              <a:ext uri="{FF2B5EF4-FFF2-40B4-BE49-F238E27FC236}">
                <a16:creationId xmlns:a16="http://schemas.microsoft.com/office/drawing/2014/main" id="{E5CA854F-E4ED-6C4B-B8BE-C1CD886CDB01}"/>
              </a:ext>
            </a:extLst>
          </p:cNvPr>
          <p:cNvPicPr>
            <a:picLocks noChangeAspect="1"/>
          </p:cNvPicPr>
          <p:nvPr/>
        </p:nvPicPr>
        <p:blipFill>
          <a:blip r:embed="rId4"/>
          <a:stretch>
            <a:fillRect/>
          </a:stretch>
        </p:blipFill>
        <p:spPr>
          <a:xfrm>
            <a:off x="5021792" y="1905000"/>
            <a:ext cx="4122208" cy="3124200"/>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strVal val="#ppt_w*0.70"/>
                                          </p:val>
                                        </p:tav>
                                        <p:tav tm="100000">
                                          <p:val>
                                            <p:strVal val="#ppt_w"/>
                                          </p:val>
                                        </p:tav>
                                      </p:tavLst>
                                    </p:anim>
                                    <p:anim calcmode="lin" valueType="num">
                                      <p:cBhvr>
                                        <p:cTn id="8" dur="2000" fill="hold"/>
                                        <p:tgtEl>
                                          <p:spTgt spid="4"/>
                                        </p:tgtEl>
                                        <p:attrNameLst>
                                          <p:attrName>ppt_h</p:attrName>
                                        </p:attrNameLst>
                                      </p:cBhvr>
                                      <p:tavLst>
                                        <p:tav tm="0">
                                          <p:val>
                                            <p:strVal val="#ppt_h"/>
                                          </p:val>
                                        </p:tav>
                                        <p:tav tm="100000">
                                          <p:val>
                                            <p:strVal val="#ppt_h"/>
                                          </p:val>
                                        </p:tav>
                                      </p:tavLst>
                                    </p:anim>
                                    <p:animEffect transition="in" filter="fade">
                                      <p:cBhvr>
                                        <p:cTn id="9" dur="2000"/>
                                        <p:tgtEl>
                                          <p:spTgt spid="4"/>
                                        </p:tgtEl>
                                      </p:cBhvr>
                                    </p:animEffect>
                                  </p:childTnLst>
                                </p:cTn>
                              </p:par>
                            </p:childTnLst>
                          </p:cTn>
                        </p:par>
                        <p:par>
                          <p:cTn id="10" fill="hold" nodeType="withGroup">
                            <p:stCondLst>
                              <p:cond delay="2000"/>
                            </p:stCondLst>
                            <p:childTnLst>
                              <p:par>
                                <p:cTn id="11" presetID="9"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additive="base">
                                        <p:cTn id="18"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down)">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1" fill="hold" grpId="0"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 calcmode="lin" valueType="num">
                                      <p:cBhvr additive="base">
                                        <p:cTn id="24"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down)">
                                      <p:cBhvr>
                                        <p:cTn id="25" dur="5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1" fill="hold" grpId="0"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 calcmode="lin" valueType="num">
                                      <p:cBhvr additive="base">
                                        <p:cTn id="30" dur="500"/>
                                        <p:tgtEl>
                                          <p:spTgt spid="5">
                                            <p:txEl>
                                              <p:pRg st="2" end="2"/>
                                            </p:txEl>
                                          </p:spTgt>
                                        </p:tgtEl>
                                        <p:attrNameLst>
                                          <p:attrName>ppt_y</p:attrName>
                                        </p:attrNameLst>
                                      </p:cBhvr>
                                      <p:tavLst>
                                        <p:tav tm="0">
                                          <p:val>
                                            <p:strVal val="#ppt_y-#ppt_h*1.125000"/>
                                          </p:val>
                                        </p:tav>
                                        <p:tav tm="100000">
                                          <p:val>
                                            <p:strVal val="#ppt_y"/>
                                          </p:val>
                                        </p:tav>
                                      </p:tavLst>
                                    </p:anim>
                                    <p:animEffect transition="in" filter="wipe(down)">
                                      <p:cBhvr>
                                        <p:cTn id="31" dur="500"/>
                                        <p:tgtEl>
                                          <p:spTgt spid="5">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1" fill="hold" grpId="0" nodeType="clickEffect">
                                  <p:stCondLst>
                                    <p:cond delay="0"/>
                                  </p:stCondLst>
                                  <p:childTnLst>
                                    <p:set>
                                      <p:cBhvr>
                                        <p:cTn id="35" dur="1" fill="hold">
                                          <p:stCondLst>
                                            <p:cond delay="0"/>
                                          </p:stCondLst>
                                        </p:cTn>
                                        <p:tgtEl>
                                          <p:spTgt spid="5">
                                            <p:txEl>
                                              <p:pRg st="3" end="3"/>
                                            </p:txEl>
                                          </p:spTgt>
                                        </p:tgtEl>
                                        <p:attrNameLst>
                                          <p:attrName>style.visibility</p:attrName>
                                        </p:attrNameLst>
                                      </p:cBhvr>
                                      <p:to>
                                        <p:strVal val="visible"/>
                                      </p:to>
                                    </p:set>
                                    <p:anim calcmode="lin" valueType="num">
                                      <p:cBhvr additive="base">
                                        <p:cTn id="36" dur="500"/>
                                        <p:tgtEl>
                                          <p:spTgt spid="5">
                                            <p:txEl>
                                              <p:pRg st="3" end="3"/>
                                            </p:txEl>
                                          </p:spTgt>
                                        </p:tgtEl>
                                        <p:attrNameLst>
                                          <p:attrName>ppt_y</p:attrName>
                                        </p:attrNameLst>
                                      </p:cBhvr>
                                      <p:tavLst>
                                        <p:tav tm="0">
                                          <p:val>
                                            <p:strVal val="#ppt_y-#ppt_h*1.125000"/>
                                          </p:val>
                                        </p:tav>
                                        <p:tav tm="100000">
                                          <p:val>
                                            <p:strVal val="#ppt_y"/>
                                          </p:val>
                                        </p:tav>
                                      </p:tavLst>
                                    </p:anim>
                                    <p:animEffect transition="in" filter="wipe(down)">
                                      <p:cBhvr>
                                        <p:cTn id="3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991AB83-F84B-7A45-85C8-09659AAF7614}"/>
              </a:ext>
            </a:extLst>
          </p:cNvPr>
          <p:cNvSpPr txBox="1"/>
          <p:nvPr/>
        </p:nvSpPr>
        <p:spPr>
          <a:xfrm>
            <a:off x="381000" y="381000"/>
            <a:ext cx="8305800" cy="1200329"/>
          </a:xfrm>
          <a:prstGeom prst="rect">
            <a:avLst/>
          </a:prstGeom>
          <a:noFill/>
        </p:spPr>
        <p:txBody>
          <a:bodyPr wrap="square">
            <a:spAutoFit/>
          </a:bodyPr>
          <a:lstStyle/>
          <a:p>
            <a:pPr algn="ctr">
              <a:defRPr/>
            </a:pPr>
            <a:r>
              <a:rPr lang="en-US" sz="3600" dirty="0">
                <a:effectLst>
                  <a:outerShdw blurRad="50800" dist="38100" dir="2700000" algn="tl" rotWithShape="0">
                    <a:prstClr val="black">
                      <a:alpha val="40000"/>
                    </a:prstClr>
                  </a:outerShdw>
                </a:effectLst>
              </a:rPr>
              <a:t>Characteristics of Useful Financial Information: Relevant </a:t>
            </a:r>
            <a:endParaRPr lang="en-US" sz="3600" dirty="0">
              <a:effectLst>
                <a:outerShdw blurRad="50800" dist="38100" dir="2700000" algn="tl" rotWithShape="0">
                  <a:prstClr val="black">
                    <a:alpha val="40000"/>
                  </a:prstClr>
                </a:outerShdw>
              </a:effectLst>
              <a:latin typeface="Arial" charset="0"/>
              <a:ea typeface="ＭＳ Ｐゴシック" charset="-128"/>
            </a:endParaRPr>
          </a:p>
        </p:txBody>
      </p:sp>
      <p:sp>
        <p:nvSpPr>
          <p:cNvPr id="6" name="TextBox 5">
            <a:extLst>
              <a:ext uri="{FF2B5EF4-FFF2-40B4-BE49-F238E27FC236}">
                <a16:creationId xmlns:a16="http://schemas.microsoft.com/office/drawing/2014/main" id="{858603E4-428E-EA46-8BBC-FCBC86D6BFE3}"/>
              </a:ext>
            </a:extLst>
          </p:cNvPr>
          <p:cNvSpPr txBox="1"/>
          <p:nvPr/>
        </p:nvSpPr>
        <p:spPr>
          <a:xfrm>
            <a:off x="4533900" y="2133600"/>
            <a:ext cx="4343400" cy="1354217"/>
          </a:xfrm>
          <a:prstGeom prst="rect">
            <a:avLst/>
          </a:prstGeom>
          <a:noFill/>
        </p:spPr>
        <p:txBody>
          <a:bodyPr>
            <a:spAutoFit/>
          </a:bodyPr>
          <a:lstStyle/>
          <a:p>
            <a:pPr marL="230188" indent="-230188">
              <a:spcAft>
                <a:spcPts val="1200"/>
              </a:spcAft>
              <a:buFont typeface="Arial" panose="020B0604020202020204" pitchFamily="34" charset="0"/>
              <a:buChar char="•"/>
            </a:pPr>
            <a:r>
              <a:rPr lang="en-US" b="0" dirty="0">
                <a:effectLst>
                  <a:outerShdw blurRad="50800" dist="38100" dir="2700000" algn="tl" rotWithShape="0">
                    <a:prstClr val="black">
                      <a:alpha val="40000"/>
                    </a:prstClr>
                  </a:outerShdw>
                </a:effectLst>
              </a:rPr>
              <a:t>Applicable to the purposes of the users</a:t>
            </a:r>
          </a:p>
          <a:p>
            <a:pPr marL="230188" indent="-230188">
              <a:spcAft>
                <a:spcPts val="1200"/>
              </a:spcAft>
              <a:buFont typeface="Arial" panose="020B0604020202020204" pitchFamily="34" charset="0"/>
              <a:buChar char="•"/>
            </a:pPr>
            <a:r>
              <a:rPr lang="en-US" b="0" dirty="0">
                <a:effectLst>
                  <a:outerShdw blurRad="50800" dist="38100" dir="2700000" algn="tl" rotWithShape="0">
                    <a:prstClr val="black">
                      <a:alpha val="40000"/>
                    </a:prstClr>
                  </a:outerShdw>
                </a:effectLst>
              </a:rPr>
              <a:t>Timely</a:t>
            </a:r>
          </a:p>
        </p:txBody>
      </p:sp>
      <p:pic>
        <p:nvPicPr>
          <p:cNvPr id="4" name="Picture 3" descr="79072825.jpg">
            <a:extLst>
              <a:ext uri="{FF2B5EF4-FFF2-40B4-BE49-F238E27FC236}">
                <a16:creationId xmlns:a16="http://schemas.microsoft.com/office/drawing/2014/main" id="{3ECBD5BF-6A7E-2A4A-AAF2-D0CE9D28BA3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752600"/>
            <a:ext cx="353377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strVal val="#ppt_w*0.70"/>
                                          </p:val>
                                        </p:tav>
                                        <p:tav tm="100000">
                                          <p:val>
                                            <p:strVal val="#ppt_w"/>
                                          </p:val>
                                        </p:tav>
                                      </p:tavLst>
                                    </p:anim>
                                    <p:anim calcmode="lin" valueType="num">
                                      <p:cBhvr>
                                        <p:cTn id="8" dur="2000" fill="hold"/>
                                        <p:tgtEl>
                                          <p:spTgt spid="5"/>
                                        </p:tgtEl>
                                        <p:attrNameLst>
                                          <p:attrName>ppt_h</p:attrName>
                                        </p:attrNameLst>
                                      </p:cBhvr>
                                      <p:tavLst>
                                        <p:tav tm="0">
                                          <p:val>
                                            <p:strVal val="#ppt_h"/>
                                          </p:val>
                                        </p:tav>
                                        <p:tav tm="100000">
                                          <p:val>
                                            <p:strVal val="#ppt_h"/>
                                          </p:val>
                                        </p:tav>
                                      </p:tavLst>
                                    </p:anim>
                                    <p:animEffect transition="in" filter="fade">
                                      <p:cBhvr>
                                        <p:cTn id="9" dur="2000"/>
                                        <p:tgtEl>
                                          <p:spTgt spid="5"/>
                                        </p:tgtEl>
                                      </p:cBhvr>
                                    </p:animEffect>
                                  </p:childTnLst>
                                </p:cTn>
                              </p:par>
                            </p:childTnLst>
                          </p:cTn>
                        </p:par>
                        <p:par>
                          <p:cTn id="10" fill="hold" nodeType="withGroup">
                            <p:stCondLst>
                              <p:cond delay="2000"/>
                            </p:stCondLst>
                            <p:childTnLst>
                              <p:par>
                                <p:cTn id="11" presetID="9"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grpId="0"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additive="base">
                                        <p:cTn id="18" dur="500"/>
                                        <p:tgtEl>
                                          <p:spTgt spid="6">
                                            <p:txEl>
                                              <p:pRg st="0" end="0"/>
                                            </p:txEl>
                                          </p:spTgt>
                                        </p:tgtEl>
                                        <p:attrNameLst>
                                          <p:attrName>ppt_y</p:attrName>
                                        </p:attrNameLst>
                                      </p:cBhvr>
                                      <p:tavLst>
                                        <p:tav tm="0">
                                          <p:val>
                                            <p:strVal val="#ppt_y-#ppt_h*1.125000"/>
                                          </p:val>
                                        </p:tav>
                                        <p:tav tm="100000">
                                          <p:val>
                                            <p:strVal val="#ppt_y"/>
                                          </p:val>
                                        </p:tav>
                                      </p:tavLst>
                                    </p:anim>
                                    <p:animEffect transition="in" filter="wipe(down)">
                                      <p:cBhvr>
                                        <p:cTn id="19" dur="5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1" fill="hold" grpId="0"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 calcmode="lin" valueType="num">
                                      <p:cBhvr additive="base">
                                        <p:cTn id="24" dur="500"/>
                                        <p:tgtEl>
                                          <p:spTgt spid="6">
                                            <p:txEl>
                                              <p:pRg st="1" end="1"/>
                                            </p:txEl>
                                          </p:spTgt>
                                        </p:tgtEl>
                                        <p:attrNameLst>
                                          <p:attrName>ppt_y</p:attrName>
                                        </p:attrNameLst>
                                      </p:cBhvr>
                                      <p:tavLst>
                                        <p:tav tm="0">
                                          <p:val>
                                            <p:strVal val="#ppt_y-#ppt_h*1.125000"/>
                                          </p:val>
                                        </p:tav>
                                        <p:tav tm="100000">
                                          <p:val>
                                            <p:strVal val="#ppt_y"/>
                                          </p:val>
                                        </p:tav>
                                      </p:tavLst>
                                    </p:anim>
                                    <p:animEffect transition="in" filter="wipe(down)">
                                      <p:cBhvr>
                                        <p:cTn id="25"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C3ED0E8-C32C-1E4B-BF34-C104432D52EB}"/>
              </a:ext>
            </a:extLst>
          </p:cNvPr>
          <p:cNvSpPr txBox="1"/>
          <p:nvPr/>
        </p:nvSpPr>
        <p:spPr>
          <a:xfrm>
            <a:off x="457200" y="304800"/>
            <a:ext cx="8305800" cy="1200329"/>
          </a:xfrm>
          <a:prstGeom prst="rect">
            <a:avLst/>
          </a:prstGeom>
          <a:noFill/>
        </p:spPr>
        <p:txBody>
          <a:bodyPr wrap="square">
            <a:spAutoFit/>
          </a:bodyPr>
          <a:lstStyle/>
          <a:p>
            <a:pPr algn="ctr">
              <a:defRPr/>
            </a:pPr>
            <a:r>
              <a:rPr lang="en-US" sz="3600" dirty="0">
                <a:effectLst>
                  <a:outerShdw blurRad="50800" dist="38100" dir="2700000" algn="tl" rotWithShape="0">
                    <a:prstClr val="black">
                      <a:alpha val="40000"/>
                    </a:prstClr>
                  </a:outerShdw>
                </a:effectLst>
              </a:rPr>
              <a:t>Characteristics of Useful Financial Information: Reliable </a:t>
            </a:r>
            <a:endParaRPr lang="en-US" sz="3600" dirty="0">
              <a:effectLst>
                <a:outerShdw blurRad="50800" dist="38100" dir="2700000" algn="tl" rotWithShape="0">
                  <a:prstClr val="black">
                    <a:alpha val="40000"/>
                  </a:prstClr>
                </a:outerShdw>
              </a:effectLst>
              <a:latin typeface="Arial" charset="0"/>
              <a:ea typeface="ＭＳ Ｐゴシック" charset="-128"/>
            </a:endParaRPr>
          </a:p>
        </p:txBody>
      </p:sp>
      <p:sp>
        <p:nvSpPr>
          <p:cNvPr id="5" name="TextBox 4">
            <a:extLst>
              <a:ext uri="{FF2B5EF4-FFF2-40B4-BE49-F238E27FC236}">
                <a16:creationId xmlns:a16="http://schemas.microsoft.com/office/drawing/2014/main" id="{CB6A1DB0-5DF8-D248-981D-F49CED5904F5}"/>
              </a:ext>
            </a:extLst>
          </p:cNvPr>
          <p:cNvSpPr txBox="1">
            <a:spLocks noChangeArrowheads="1"/>
          </p:cNvSpPr>
          <p:nvPr/>
        </p:nvSpPr>
        <p:spPr bwMode="auto">
          <a:xfrm>
            <a:off x="381000" y="1905000"/>
            <a:ext cx="3352800" cy="27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ts val="0"/>
              </a:spcBef>
              <a:spcAft>
                <a:spcPts val="1200"/>
              </a:spcAft>
            </a:pPr>
            <a:r>
              <a:rPr lang="en-US" sz="2400" b="0" dirty="0">
                <a:solidFill>
                  <a:schemeClr val="bg2"/>
                </a:solidFill>
              </a:rPr>
              <a:t>Accurate</a:t>
            </a:r>
          </a:p>
          <a:p>
            <a:pPr>
              <a:spcBef>
                <a:spcPts val="0"/>
              </a:spcBef>
              <a:spcAft>
                <a:spcPts val="1200"/>
              </a:spcAft>
            </a:pPr>
            <a:r>
              <a:rPr lang="en-US" sz="2400" b="0" dirty="0">
                <a:solidFill>
                  <a:schemeClr val="bg2"/>
                </a:solidFill>
              </a:rPr>
              <a:t>Complete </a:t>
            </a:r>
          </a:p>
          <a:p>
            <a:pPr>
              <a:spcBef>
                <a:spcPts val="0"/>
              </a:spcBef>
              <a:spcAft>
                <a:spcPts val="1200"/>
              </a:spcAft>
            </a:pPr>
            <a:r>
              <a:rPr lang="en-US" sz="2400" b="0" dirty="0">
                <a:solidFill>
                  <a:schemeClr val="bg2"/>
                </a:solidFill>
              </a:rPr>
              <a:t>Neutral</a:t>
            </a:r>
          </a:p>
          <a:p>
            <a:pPr>
              <a:spcBef>
                <a:spcPts val="0"/>
              </a:spcBef>
              <a:spcAft>
                <a:spcPts val="1200"/>
              </a:spcAft>
            </a:pPr>
            <a:r>
              <a:rPr lang="en-US" sz="2400" b="0" dirty="0">
                <a:solidFill>
                  <a:schemeClr val="bg2"/>
                </a:solidFill>
              </a:rPr>
              <a:t>Conforms to commonly used accounting standards </a:t>
            </a:r>
          </a:p>
        </p:txBody>
      </p:sp>
      <p:pic>
        <p:nvPicPr>
          <p:cNvPr id="3" name="Picture 2">
            <a:extLst>
              <a:ext uri="{FF2B5EF4-FFF2-40B4-BE49-F238E27FC236}">
                <a16:creationId xmlns:a16="http://schemas.microsoft.com/office/drawing/2014/main" id="{096EFE96-D440-784F-8EF6-BCEE6063E0D9}"/>
              </a:ext>
            </a:extLst>
          </p:cNvPr>
          <p:cNvPicPr>
            <a:picLocks noChangeAspect="1"/>
          </p:cNvPicPr>
          <p:nvPr/>
        </p:nvPicPr>
        <p:blipFill>
          <a:blip r:embed="rId4"/>
          <a:stretch>
            <a:fillRect/>
          </a:stretch>
        </p:blipFill>
        <p:spPr>
          <a:xfrm>
            <a:off x="4114800" y="1752600"/>
            <a:ext cx="4191000" cy="3941536"/>
          </a:xfrm>
          <a:prstGeom prst="rect">
            <a:avLst/>
          </a:prstGeom>
          <a:ln>
            <a:solidFill>
              <a:schemeClr val="bg2"/>
            </a:solid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strVal val="#ppt_w*0.70"/>
                                          </p:val>
                                        </p:tav>
                                        <p:tav tm="100000">
                                          <p:val>
                                            <p:strVal val="#ppt_w"/>
                                          </p:val>
                                        </p:tav>
                                      </p:tavLst>
                                    </p:anim>
                                    <p:anim calcmode="lin" valueType="num">
                                      <p:cBhvr>
                                        <p:cTn id="8" dur="2000" fill="hold"/>
                                        <p:tgtEl>
                                          <p:spTgt spid="4"/>
                                        </p:tgtEl>
                                        <p:attrNameLst>
                                          <p:attrName>ppt_h</p:attrName>
                                        </p:attrNameLst>
                                      </p:cBhvr>
                                      <p:tavLst>
                                        <p:tav tm="0">
                                          <p:val>
                                            <p:strVal val="#ppt_h"/>
                                          </p:val>
                                        </p:tav>
                                        <p:tav tm="100000">
                                          <p:val>
                                            <p:strVal val="#ppt_h"/>
                                          </p:val>
                                        </p:tav>
                                      </p:tavLst>
                                    </p:anim>
                                    <p:animEffect transition="in" filter="fade">
                                      <p:cBhvr>
                                        <p:cTn id="9" dur="2000"/>
                                        <p:tgtEl>
                                          <p:spTgt spid="4"/>
                                        </p:tgtEl>
                                      </p:cBhvr>
                                    </p:animEffect>
                                  </p:childTnLst>
                                </p:cTn>
                              </p:par>
                            </p:childTnLst>
                          </p:cTn>
                        </p:par>
                        <p:par>
                          <p:cTn id="10" fill="hold" nodeType="withGroup">
                            <p:stCondLst>
                              <p:cond delay="2000"/>
                            </p:stCondLst>
                            <p:childTnLst>
                              <p:par>
                                <p:cTn id="11" presetID="9"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additive="base">
                                        <p:cTn id="18"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down)">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1" fill="hold" grpId="0"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 calcmode="lin" valueType="num">
                                      <p:cBhvr additive="base">
                                        <p:cTn id="24"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down)">
                                      <p:cBhvr>
                                        <p:cTn id="25" dur="5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1" fill="hold" grpId="0"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 calcmode="lin" valueType="num">
                                      <p:cBhvr additive="base">
                                        <p:cTn id="30" dur="500"/>
                                        <p:tgtEl>
                                          <p:spTgt spid="5">
                                            <p:txEl>
                                              <p:pRg st="2" end="2"/>
                                            </p:txEl>
                                          </p:spTgt>
                                        </p:tgtEl>
                                        <p:attrNameLst>
                                          <p:attrName>ppt_y</p:attrName>
                                        </p:attrNameLst>
                                      </p:cBhvr>
                                      <p:tavLst>
                                        <p:tav tm="0">
                                          <p:val>
                                            <p:strVal val="#ppt_y-#ppt_h*1.125000"/>
                                          </p:val>
                                        </p:tav>
                                        <p:tav tm="100000">
                                          <p:val>
                                            <p:strVal val="#ppt_y"/>
                                          </p:val>
                                        </p:tav>
                                      </p:tavLst>
                                    </p:anim>
                                    <p:animEffect transition="in" filter="wipe(down)">
                                      <p:cBhvr>
                                        <p:cTn id="31" dur="500"/>
                                        <p:tgtEl>
                                          <p:spTgt spid="5">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1" fill="hold" grpId="0" nodeType="clickEffect">
                                  <p:stCondLst>
                                    <p:cond delay="0"/>
                                  </p:stCondLst>
                                  <p:childTnLst>
                                    <p:set>
                                      <p:cBhvr>
                                        <p:cTn id="35" dur="1" fill="hold">
                                          <p:stCondLst>
                                            <p:cond delay="0"/>
                                          </p:stCondLst>
                                        </p:cTn>
                                        <p:tgtEl>
                                          <p:spTgt spid="5">
                                            <p:txEl>
                                              <p:pRg st="3" end="3"/>
                                            </p:txEl>
                                          </p:spTgt>
                                        </p:tgtEl>
                                        <p:attrNameLst>
                                          <p:attrName>style.visibility</p:attrName>
                                        </p:attrNameLst>
                                      </p:cBhvr>
                                      <p:to>
                                        <p:strVal val="visible"/>
                                      </p:to>
                                    </p:set>
                                    <p:anim calcmode="lin" valueType="num">
                                      <p:cBhvr additive="base">
                                        <p:cTn id="36" dur="500"/>
                                        <p:tgtEl>
                                          <p:spTgt spid="5">
                                            <p:txEl>
                                              <p:pRg st="3" end="3"/>
                                            </p:txEl>
                                          </p:spTgt>
                                        </p:tgtEl>
                                        <p:attrNameLst>
                                          <p:attrName>ppt_y</p:attrName>
                                        </p:attrNameLst>
                                      </p:cBhvr>
                                      <p:tavLst>
                                        <p:tav tm="0">
                                          <p:val>
                                            <p:strVal val="#ppt_y-#ppt_h*1.125000"/>
                                          </p:val>
                                        </p:tav>
                                        <p:tav tm="100000">
                                          <p:val>
                                            <p:strVal val="#ppt_y"/>
                                          </p:val>
                                        </p:tav>
                                      </p:tavLst>
                                    </p:anim>
                                    <p:animEffect transition="in" filter="wipe(down)">
                                      <p:cBhvr>
                                        <p:cTn id="3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theme/theme1.xml><?xml version="1.0" encoding="utf-8"?>
<a:theme xmlns:a="http://schemas.openxmlformats.org/drawingml/2006/main" name="Default Design">
  <a:themeElements>
    <a:clrScheme name="Custom 13">
      <a:dk1>
        <a:srgbClr val="000000"/>
      </a:dk1>
      <a:lt1>
        <a:srgbClr val="FFFFFF"/>
      </a:lt1>
      <a:dk2>
        <a:srgbClr val="333399"/>
      </a:dk2>
      <a:lt2>
        <a:srgbClr val="FFFF00"/>
      </a:lt2>
      <a:accent1>
        <a:srgbClr val="00CC99"/>
      </a:accent1>
      <a:accent2>
        <a:srgbClr val="3333CC"/>
      </a:accent2>
      <a:accent3>
        <a:srgbClr val="ADADCA"/>
      </a:accent3>
      <a:accent4>
        <a:srgbClr val="DADADA"/>
      </a:accent4>
      <a:accent5>
        <a:srgbClr val="AAE2CA"/>
      </a:accent5>
      <a:accent6>
        <a:srgbClr val="2D2DB9"/>
      </a:accent6>
      <a:hlink>
        <a:srgbClr val="FFFF89"/>
      </a:hlink>
      <a:folHlink>
        <a:srgbClr val="B2B2B2"/>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3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3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25083</TotalTime>
  <Words>591</Words>
  <Application>Microsoft Macintosh PowerPoint</Application>
  <PresentationFormat>On-screen Show (4:3)</PresentationFormat>
  <Paragraphs>301</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ＭＳ Ｐゴシック</vt:lpstr>
      <vt:lpstr>Arial</vt:lpstr>
      <vt:lpstr>Arial Black</vt:lpstr>
      <vt:lpstr>Calibri</vt:lpstr>
      <vt:lpstr>Wingdings</vt:lpstr>
      <vt:lpstr>Default Design</vt:lpstr>
      <vt:lpstr>PowerPoint Presentation</vt:lpstr>
      <vt:lpstr>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 ED</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Chris Burke</cp:lastModifiedBy>
  <cp:revision>874</cp:revision>
  <cp:lastPrinted>2019-07-18T19:04:12Z</cp:lastPrinted>
  <dcterms:modified xsi:type="dcterms:W3CDTF">2019-10-01T14:35:45Z</dcterms:modified>
</cp:coreProperties>
</file>